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99" r:id="rId4"/>
    <p:sldId id="274" r:id="rId5"/>
    <p:sldId id="308" r:id="rId6"/>
    <p:sldId id="301" r:id="rId7"/>
    <p:sldId id="303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28" r:id="rId16"/>
    <p:sldId id="319" r:id="rId17"/>
    <p:sldId id="320" r:id="rId18"/>
    <p:sldId id="321" r:id="rId19"/>
    <p:sldId id="322" r:id="rId20"/>
    <p:sldId id="323" r:id="rId21"/>
    <p:sldId id="324" r:id="rId22"/>
    <p:sldId id="331" r:id="rId23"/>
    <p:sldId id="330" r:id="rId24"/>
    <p:sldId id="332" r:id="rId25"/>
    <p:sldId id="270" r:id="rId26"/>
    <p:sldId id="333" r:id="rId2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7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4E7F0-5254-42C9-AEE0-A73A6CD9F615}" type="datetimeFigureOut">
              <a:rPr lang="cs-CZ" smtClean="0"/>
              <a:t>8. 2. 2017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4604D-E65F-48AE-9908-1607B3D3E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733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93755-2986-431C-8950-5D667DADAE22}" type="datetimeFigureOut">
              <a:rPr lang="cs-CZ" smtClean="0"/>
              <a:t>8. 2. 2017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1DCCE-12DA-48C1-94C6-39C361F4F0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212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824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802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28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A16B-3D90-4625-88BB-1656ED154133}" type="datetime1">
              <a:rPr lang="cs-CZ" smtClean="0"/>
              <a:t>8. 2. 2017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39E8-56C7-40E3-AF64-A6C4D9950AA7}" type="datetime1">
              <a:rPr lang="cs-CZ" smtClean="0"/>
              <a:t>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6523-938A-4752-8E7A-6FF172D174F5}" type="datetime1">
              <a:rPr lang="cs-CZ" smtClean="0"/>
              <a:t>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895C-0E96-4682-BB04-597B4EB76057}" type="datetime1">
              <a:rPr lang="cs-CZ" smtClean="0"/>
              <a:t>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27C7-DC20-4803-AED7-7D65625951C3}" type="datetime1">
              <a:rPr lang="cs-CZ" smtClean="0"/>
              <a:t>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A82-436D-4515-8EA5-A9D377C18F29}" type="datetime1">
              <a:rPr lang="cs-CZ" smtClean="0"/>
              <a:t>8. 2. 2017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FB98-B20A-4602-B280-FD70FDF9DBBB}" type="datetime1">
              <a:rPr lang="cs-CZ" smtClean="0"/>
              <a:t>8. 2. 2017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3CFD-DF2C-48B4-A3DD-D54507C23413}" type="datetime1">
              <a:rPr lang="cs-CZ" smtClean="0"/>
              <a:t>8. 2. 2017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CFA3-4DF7-4486-BFBC-8E2863F6A021}" type="datetime1">
              <a:rPr lang="cs-CZ" smtClean="0"/>
              <a:t>8. 2. 2017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CD54-5C30-4235-A915-9E564567CA9A}" type="datetime1">
              <a:rPr lang="cs-CZ" smtClean="0"/>
              <a:t>8. 2. 2017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A015-4ECE-4CC7-8C7C-A6AB290D36D9}" type="datetime1">
              <a:rPr lang="cs-CZ" smtClean="0"/>
              <a:t>8. 2. 2017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64D4334-B206-40A8-9BDE-130DE1EC44D4}" type="datetime1">
              <a:rPr lang="cs-CZ" smtClean="0"/>
              <a:t>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 smtClean="0"/>
              <a:t>Interreg V-A Republika Czeska - Polska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radziad.pl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ebook.com/Euroregion-Pradziad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radziad.pl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hyperlink" Target="http://www.facebook.com/Euroregion-Pradziad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659165" y="6356350"/>
            <a:ext cx="4128859" cy="365125"/>
          </a:xfrm>
        </p:spPr>
        <p:txBody>
          <a:bodyPr/>
          <a:lstStyle/>
          <a:p>
            <a:r>
              <a:rPr lang="pl-PL" dirty="0"/>
              <a:t> Interreg V-A Republika Czeska – Polska</a:t>
            </a:r>
          </a:p>
          <a:p>
            <a:r>
              <a:rPr lang="pl-PL" dirty="0"/>
              <a:t>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</a:rPr>
              <a:t>Interreg V-A Česká republika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– Polsko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572000" y="6369438"/>
            <a:ext cx="4043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just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z="1200" dirty="0" smtClean="0">
                <a:latin typeface="Century Gothic" pitchFamily="34" charset="0"/>
              </a:rPr>
              <a:t>Stowarzyszenie Gmin Polskich Euroregionu Pradziad </a:t>
            </a:r>
          </a:p>
          <a:p>
            <a:r>
              <a:rPr lang="cs-CZ" sz="1200" dirty="0" smtClean="0">
                <a:latin typeface="Century Gothic" pitchFamily="34" charset="0"/>
              </a:rPr>
              <a:t>ul. Klasztorna 4, 48-200 Prudnik</a:t>
            </a:r>
            <a:endParaRPr lang="cs-CZ" sz="1200" dirty="0">
              <a:latin typeface="Century Gothic" pitchFamily="34" charset="0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875890"/>
            <a:ext cx="9144000" cy="5480459"/>
          </a:xfrm>
        </p:spPr>
        <p:txBody>
          <a:bodyPr/>
          <a:lstStyle/>
          <a:p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u="sng" dirty="0"/>
              <a:t>KWALIFIKOWALNOŚĆ WYDATKÓW</a:t>
            </a:r>
            <a:br>
              <a:rPr lang="pl-PL" altLang="pl-PL" sz="3200" u="sng" dirty="0"/>
            </a:br>
            <a:r>
              <a:rPr lang="pl-PL" altLang="pl-PL" sz="3200" b="1" dirty="0"/>
              <a:t/>
            </a:r>
            <a:br>
              <a:rPr lang="pl-PL" altLang="pl-PL" sz="3200" b="1" dirty="0"/>
            </a:br>
            <a:r>
              <a:rPr lang="pl-PL" altLang="pl-PL" sz="3200" b="1" dirty="0"/>
              <a:t/>
            </a:r>
            <a:br>
              <a:rPr lang="pl-PL" altLang="pl-PL" sz="3200" b="1" dirty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1600" dirty="0"/>
              <a:t/>
            </a:r>
            <a:br>
              <a:rPr lang="pl-PL" altLang="pl-PL" sz="1600" dirty="0"/>
            </a:br>
            <a:r>
              <a:rPr lang="pl-PL" altLang="pl-PL" sz="1600" dirty="0"/>
              <a:t/>
            </a:r>
            <a:br>
              <a:rPr lang="pl-PL" altLang="pl-PL" sz="1600" dirty="0"/>
            </a:br>
            <a:r>
              <a:rPr lang="pl-PL" altLang="pl-PL" sz="24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altLang="pl-PL" sz="2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altLang="pl-PL" sz="3200" b="1" dirty="0"/>
              <a:t>Interreg V-A </a:t>
            </a:r>
            <a:br>
              <a:rPr lang="pl-PL" altLang="pl-PL" sz="3200" b="1" dirty="0"/>
            </a:br>
            <a:r>
              <a:rPr lang="pl-PL" altLang="pl-PL" sz="3200" b="1" dirty="0"/>
              <a:t>Republika Czeska – </a:t>
            </a:r>
            <a:r>
              <a:rPr lang="pl-PL" altLang="pl-PL" sz="3200" b="1" dirty="0" smtClean="0"/>
              <a:t>Polska</a:t>
            </a:r>
            <a:r>
              <a:rPr lang="pl-PL" altLang="pl-PL" sz="3200" dirty="0"/>
              <a:t/>
            </a:r>
            <a:br>
              <a:rPr lang="pl-PL" altLang="pl-PL" sz="3200" dirty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>Luty 2017</a:t>
            </a:r>
            <a:br>
              <a:rPr lang="pl-PL" altLang="pl-PL" sz="1600" b="1" dirty="0" smtClean="0"/>
            </a:br>
            <a:endParaRPr lang="pl-PL" sz="16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161" y="2440512"/>
            <a:ext cx="839677" cy="117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4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417" y="980728"/>
            <a:ext cx="8229600" cy="6194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latin typeface="+mj-lt"/>
              </a:rPr>
              <a:t/>
            </a:r>
            <a:br>
              <a:rPr lang="pl-PL" sz="2400" b="1" dirty="0">
                <a:latin typeface="+mj-lt"/>
              </a:rPr>
            </a:br>
            <a:r>
              <a:rPr lang="pl-PL" sz="2400" b="1" dirty="0">
                <a:solidFill>
                  <a:srgbClr val="2F5897"/>
                </a:solidFill>
                <a:latin typeface="Century Gothic"/>
              </a:rPr>
              <a:t>Niekwalifikowalne wydatki to:</a:t>
            </a:r>
            <a:endParaRPr lang="pl-PL" sz="2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342000" lvl="0" indent="-34200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wynagrodzenia członków organów statutowych wynikające z tytułu ich funkcji, tzn. z tytułu wykonywania czynności organu statutowego / wynagrodzenia i premie nie powiązane z </a:t>
            </a:r>
            <a:r>
              <a:rPr lang="pl-PL" sz="1800" kern="0" dirty="0" smtClean="0">
                <a:solidFill>
                  <a:srgbClr val="000000"/>
                </a:solidFill>
              </a:rPr>
              <a:t>projektem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342000" lvl="0" indent="-34200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zwiększenie wynagrodzenia ponad ramy wynagrodzeń zwykle stosowanych </a:t>
            </a:r>
            <a:r>
              <a:rPr lang="pl-PL" sz="1800" kern="0" dirty="0" smtClean="0">
                <a:solidFill>
                  <a:srgbClr val="000000"/>
                </a:solidFill>
              </a:rPr>
              <a:t>w organizacji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0" lvl="0" indent="-34200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nagrody jubileuszowe</a:t>
            </a:r>
          </a:p>
          <a:p>
            <a:pPr marL="342000" lvl="0" indent="-34200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dodatki nie mające związku z realizowanym projektem (np. za punktualne przychodzenie do pracy, niepalenie papierosów, przestrzeganie regulaminu pracy</a:t>
            </a:r>
            <a:r>
              <a:rPr lang="pl-PL" sz="1800" kern="0" dirty="0" smtClean="0">
                <a:solidFill>
                  <a:srgbClr val="000000"/>
                </a:solidFill>
              </a:rPr>
              <a:t>)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0"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zasiłki finansowane z budżetu </a:t>
            </a:r>
            <a:r>
              <a:rPr lang="pl-PL" sz="1800" kern="0" dirty="0" smtClean="0">
                <a:solidFill>
                  <a:srgbClr val="000000"/>
                </a:solidFill>
              </a:rPr>
              <a:t>państwa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342000" lvl="0" algn="just" eaLnBrk="0" fontAlgn="base" hangingPunct="0">
              <a:spcBef>
                <a:spcPts val="400"/>
              </a:spcBef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koszty składek i opłat fakultatywnych, niewymaganych obowiązującymi przepisami prawa </a:t>
            </a:r>
            <a:r>
              <a:rPr lang="pl-PL" sz="1800" kern="0" dirty="0" smtClean="0">
                <a:solidFill>
                  <a:srgbClr val="000000"/>
                </a:solidFill>
              </a:rPr>
              <a:t>krajowego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342000" lvl="0" algn="just" eaLnBrk="0" fontAlgn="base" hangingPunct="0">
              <a:spcBef>
                <a:spcPts val="400"/>
              </a:spcBef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koszty dodatkowych usług </a:t>
            </a:r>
            <a:r>
              <a:rPr lang="pl-PL" sz="1800" kern="0" dirty="0" smtClean="0">
                <a:solidFill>
                  <a:srgbClr val="000000"/>
                </a:solidFill>
              </a:rPr>
              <a:t>zdrowotnych </a:t>
            </a:r>
            <a:r>
              <a:rPr lang="pl-PL" sz="1800" kern="0" dirty="0">
                <a:solidFill>
                  <a:srgbClr val="000000"/>
                </a:solidFill>
              </a:rPr>
              <a:t>opłacanych przez pracownika za pośrednictwem </a:t>
            </a:r>
            <a:r>
              <a:rPr lang="pl-PL" sz="1800" kern="0" dirty="0" smtClean="0">
                <a:solidFill>
                  <a:srgbClr val="000000"/>
                </a:solidFill>
              </a:rPr>
              <a:t>pracodawcy</a:t>
            </a:r>
            <a:endParaRPr lang="pl-PL" sz="800" dirty="0" smtClean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/>
              <a:t>Interreg V-A Republika Czeska - Polska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71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417" y="980728"/>
            <a:ext cx="8229600" cy="6194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latin typeface="+mj-lt"/>
              </a:rPr>
              <a:t/>
            </a:r>
            <a:br>
              <a:rPr lang="pl-PL" sz="2400" b="1" dirty="0">
                <a:latin typeface="+mj-lt"/>
              </a:rPr>
            </a:br>
            <a:r>
              <a:rPr lang="pl-PL" sz="2400" b="1" dirty="0">
                <a:solidFill>
                  <a:srgbClr val="2F5897"/>
                </a:solidFill>
                <a:latin typeface="Century Gothic"/>
              </a:rPr>
              <a:t>Niekwalifikowalne wydatki to</a:t>
            </a:r>
            <a:r>
              <a:rPr lang="pl-PL" sz="2400" b="1" dirty="0" smtClean="0">
                <a:solidFill>
                  <a:srgbClr val="2F5897"/>
                </a:solidFill>
                <a:latin typeface="Century Gothic"/>
              </a:rPr>
              <a:t>:</a:t>
            </a:r>
            <a:endParaRPr lang="pl-PL" sz="2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396000"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endParaRPr lang="pl-PL" sz="1800" kern="0" dirty="0" smtClean="0">
              <a:solidFill>
                <a:srgbClr val="000000"/>
              </a:solidFill>
            </a:endParaRPr>
          </a:p>
          <a:p>
            <a:pPr marL="396000"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 smtClean="0">
                <a:solidFill>
                  <a:srgbClr val="000000"/>
                </a:solidFill>
              </a:rPr>
              <a:t>odprawy pracownicze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396000"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odprawy </a:t>
            </a:r>
            <a:r>
              <a:rPr lang="pl-PL" sz="1800" kern="0" dirty="0" smtClean="0">
                <a:solidFill>
                  <a:srgbClr val="000000"/>
                </a:solidFill>
              </a:rPr>
              <a:t>emerytalno-rentowe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396000"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ekwiwalent za niewykorzystany urlop, o ile nie zaistniały okoliczności uniemożliwiające udzielenie takiego urlopu bez szkody dla realizacji zadań związanych z </a:t>
            </a:r>
            <a:r>
              <a:rPr lang="pl-PL" sz="1800" kern="0" dirty="0" smtClean="0">
                <a:solidFill>
                  <a:srgbClr val="000000"/>
                </a:solidFill>
              </a:rPr>
              <a:t>projektem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396000"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wpłaty na Państwowy Fundusz Rehabilitacji Osób Niepełnosprawnych (PFRON</a:t>
            </a:r>
            <a:r>
              <a:rPr lang="pl-PL" sz="1800" kern="0" dirty="0" smtClean="0">
                <a:solidFill>
                  <a:srgbClr val="000000"/>
                </a:solidFill>
              </a:rPr>
              <a:t>)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396000"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świadczenia realizowane ze środków ZFŚS dla personelu </a:t>
            </a:r>
            <a:r>
              <a:rPr lang="pl-PL" sz="1800" kern="0" dirty="0" smtClean="0">
                <a:solidFill>
                  <a:srgbClr val="000000"/>
                </a:solidFill>
              </a:rPr>
              <a:t>projektu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396000"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koszty ubezpieczenia cywilnego funkcjonariuszy publicznych za szkodę wyrządzoną przy wykonywaniu władzy </a:t>
            </a:r>
            <a:r>
              <a:rPr lang="pl-PL" sz="1800" kern="0" dirty="0" smtClean="0">
                <a:solidFill>
                  <a:srgbClr val="000000"/>
                </a:solidFill>
              </a:rPr>
              <a:t>publicznej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396000" lvl="0" algn="just" eaLnBrk="0" fontAlgn="base" hangingPunct="0">
              <a:spcBef>
                <a:spcPts val="200"/>
              </a:spcBef>
              <a:spcAft>
                <a:spcPct val="0"/>
              </a:spcAft>
              <a:buNone/>
            </a:pPr>
            <a:endParaRPr lang="pl-PL" sz="1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/>
              <a:t>Interreg V-A Republika Czeska - Polska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505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417" y="980728"/>
            <a:ext cx="8229600" cy="619472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defRPr/>
            </a:pP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34" charset="-128"/>
                <a:cs typeface="Arial Unicode MS" pitchFamily="34" charset="-128"/>
              </a:rPr>
              <a:t>Kategoria 2 – WYDATKI BIUROWE I ADMINISTRACYJNE – 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34" charset="-128"/>
                <a:cs typeface="Arial Unicode MS" pitchFamily="34" charset="-128"/>
              </a:rPr>
              <a:t>KOSZTY POŚREDNIE</a:t>
            </a:r>
            <a:endParaRPr lang="pl-PL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pl-PL" sz="17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Koszty pośrednie (ogólne) to koszty, które powstały podczas realizacji projektu bądź w jego efekcie, ale ich wysokość jest określona pośrednio na podstawie wyliczenia. Za koszty pośrednie uważa się wszystkie koszty, które wchodzą </a:t>
            </a:r>
            <a:r>
              <a:rPr lang="pl-PL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 </a:t>
            </a:r>
            <a:r>
              <a:rPr lang="pl-PL" sz="17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zakres wydatków biurowych i administracyjnych:</a:t>
            </a: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defRPr/>
            </a:pPr>
            <a:r>
              <a:rPr lang="pl-PL" sz="17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czynsz za </a:t>
            </a:r>
            <a:r>
              <a:rPr lang="pl-PL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biuro</a:t>
            </a:r>
            <a:endParaRPr lang="pl-PL" sz="17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defRPr/>
            </a:pPr>
            <a:r>
              <a:rPr lang="pl-PL" sz="17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ubezpieczenia i podatki związane z budynkami, w których znajduje się </a:t>
            </a:r>
            <a:r>
              <a:rPr lang="pl-PL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personel </a:t>
            </a:r>
            <a:r>
              <a:rPr lang="pl-PL" sz="17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wraz z wyposażeniem biura (np. ubezpieczenie od pożaru, kradzieży</a:t>
            </a:r>
            <a:r>
              <a:rPr lang="pl-PL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</a:t>
            </a:r>
            <a:endParaRPr lang="pl-PL" sz="17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defRPr/>
            </a:pPr>
            <a:r>
              <a:rPr lang="pl-PL" sz="17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rachunki (np. za elektryczność, ogrzewanie, wodę</a:t>
            </a:r>
            <a:r>
              <a:rPr lang="pl-PL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</a:t>
            </a:r>
            <a:endParaRPr lang="pl-PL" sz="17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defRPr/>
            </a:pPr>
            <a:r>
              <a:rPr lang="pl-PL" sz="17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materiały </a:t>
            </a:r>
            <a:r>
              <a:rPr lang="pl-PL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biurowe</a:t>
            </a:r>
            <a:endParaRPr lang="pl-PL" sz="17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defRPr/>
            </a:pPr>
            <a:r>
              <a:rPr lang="pl-PL" sz="17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ogólna księgowość prowadzona w obrębie organizacji będącej </a:t>
            </a:r>
            <a:r>
              <a:rPr lang="pl-PL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beneficjentem</a:t>
            </a:r>
            <a:endParaRPr lang="pl-PL" sz="17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defRPr/>
            </a:pPr>
            <a:r>
              <a:rPr lang="pl-PL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archiwa</a:t>
            </a:r>
            <a:endParaRPr lang="pl-PL" sz="17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defRPr/>
            </a:pPr>
            <a:r>
              <a:rPr lang="pl-PL" sz="17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konserwacja, sprzątanie i </a:t>
            </a:r>
            <a:r>
              <a:rPr lang="pl-PL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naprawy</a:t>
            </a:r>
            <a:endParaRPr lang="pl-PL" sz="17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defRPr/>
            </a:pPr>
            <a:r>
              <a:rPr lang="pl-PL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ochrona</a:t>
            </a:r>
            <a:endParaRPr lang="pl-PL" sz="17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/>
              <a:t>Interreg V-A Republika Czeska - Polska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01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417" y="980728"/>
            <a:ext cx="8229600" cy="619472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defRPr/>
            </a:pP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34" charset="-128"/>
                <a:cs typeface="Arial Unicode MS" pitchFamily="34" charset="-128"/>
              </a:rPr>
              <a:t>Kategoria 2 – WYDATKI BIUROWE I ADMINISTRACYJNE – </a:t>
            </a:r>
            <a:b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34" charset="-128"/>
                <a:cs typeface="Arial Unicode MS" pitchFamily="34" charset="-128"/>
              </a:rPr>
              <a:t>KOSZTY POŚREDNIE</a:t>
            </a:r>
            <a:endParaRPr lang="pl-PL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defRPr/>
            </a:pPr>
            <a:r>
              <a:rPr lang="pl-PL" sz="1800" kern="0" dirty="0">
                <a:solidFill>
                  <a:srgbClr val="000000"/>
                </a:solidFill>
              </a:rPr>
              <a:t>systemy informatyczne – dotyczy to systemów, które nie były nabyte </a:t>
            </a:r>
            <a:br>
              <a:rPr lang="pl-PL" sz="1800" kern="0" dirty="0">
                <a:solidFill>
                  <a:srgbClr val="000000"/>
                </a:solidFill>
              </a:rPr>
            </a:br>
            <a:r>
              <a:rPr lang="pl-PL" sz="1800" kern="0" dirty="0">
                <a:solidFill>
                  <a:srgbClr val="000000"/>
                </a:solidFill>
              </a:rPr>
              <a:t>w bezpośrednim związku z realizacją projektu i z których beneficjent korzysta bez względu na realizację </a:t>
            </a:r>
            <a:r>
              <a:rPr lang="pl-PL" sz="1800" kern="0" dirty="0" smtClean="0">
                <a:solidFill>
                  <a:srgbClr val="000000"/>
                </a:solidFill>
              </a:rPr>
              <a:t>projektu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defRPr/>
            </a:pPr>
            <a:r>
              <a:rPr lang="pl-PL" sz="1800" kern="0" dirty="0">
                <a:solidFill>
                  <a:srgbClr val="000000"/>
                </a:solidFill>
              </a:rPr>
              <a:t>komunikacja (np. telefon, fax, </a:t>
            </a:r>
            <a:r>
              <a:rPr lang="pl-PL" sz="1800" kern="0" dirty="0" smtClean="0">
                <a:solidFill>
                  <a:srgbClr val="000000"/>
                </a:solidFill>
              </a:rPr>
              <a:t>internet</a:t>
            </a:r>
            <a:r>
              <a:rPr lang="pl-PL" sz="1800" kern="0" dirty="0">
                <a:solidFill>
                  <a:srgbClr val="000000"/>
                </a:solidFill>
              </a:rPr>
              <a:t>, usługi pocztowe, wizytówki</a:t>
            </a:r>
            <a:r>
              <a:rPr lang="pl-PL" sz="1800" kern="0" dirty="0" smtClean="0">
                <a:solidFill>
                  <a:srgbClr val="000000"/>
                </a:solidFill>
              </a:rPr>
              <a:t>)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opłaty bankowe za otwarcie i prowadzenie rachunku lub rachunków, jeżeli realizacja projektu wymaga otwarcia osobnego </a:t>
            </a:r>
            <a:r>
              <a:rPr lang="pl-PL" sz="1800" kern="0" dirty="0" smtClean="0">
                <a:solidFill>
                  <a:srgbClr val="000000"/>
                </a:solidFill>
              </a:rPr>
              <a:t>rachunku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opłaty z tytułu transnarodowych transakcji finansowych</a:t>
            </a: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endParaRPr lang="pl-PL" altLang="pl-PL" sz="1800" kern="0" dirty="0">
              <a:solidFill>
                <a:srgbClr val="000000"/>
              </a:solidFill>
            </a:endParaRPr>
          </a:p>
          <a:p>
            <a:pPr marL="0" lvl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pl-PL" sz="1800" kern="0" dirty="0">
                <a:solidFill>
                  <a:srgbClr val="000000"/>
                </a:solidFill>
              </a:rPr>
              <a:t>Ta kategoria wydatków stosowana jest w ramach stawki ryczałtowej dla wydatków pośrednich. Wydatki objęte tą kategorią nie mogą być wykazywane w inny sposób aniżeli w drodze określonej stawki ryczałtowej.</a:t>
            </a:r>
          </a:p>
          <a:p>
            <a:pPr marL="0" lvl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endParaRPr lang="pl-PL" sz="1800" kern="0" dirty="0">
              <a:solidFill>
                <a:srgbClr val="000000"/>
              </a:solidFill>
            </a:endParaRPr>
          </a:p>
          <a:p>
            <a:pPr marL="0" lvl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pl-PL" sz="1800" kern="0" dirty="0">
                <a:solidFill>
                  <a:srgbClr val="000000"/>
                </a:solidFill>
              </a:rPr>
              <a:t>Koszty pośrednie (ogólne) mogą być kwalifikowalne tylko </a:t>
            </a:r>
            <a:r>
              <a:rPr lang="pl-PL" sz="1800" b="1" kern="0" dirty="0">
                <a:solidFill>
                  <a:srgbClr val="000000"/>
                </a:solidFill>
              </a:rPr>
              <a:t>w wysokości 15% kwalifikowalnych bezpośrednich kosztów personelu</a:t>
            </a:r>
            <a:r>
              <a:rPr lang="pl-PL" sz="1700" kern="0" dirty="0">
                <a:solidFill>
                  <a:srgbClr val="000000"/>
                </a:solidFill>
                <a:latin typeface="Bookman Old Style" pitchFamily="18" charset="0"/>
              </a:rPr>
              <a:t>.</a:t>
            </a:r>
          </a:p>
          <a:p>
            <a:pPr marL="87313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endParaRPr lang="pl-PL" altLang="pl-PL" sz="1600" kern="0" dirty="0">
              <a:solidFill>
                <a:srgbClr val="000000"/>
              </a:solidFill>
              <a:latin typeface="Bookman Old Styl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/>
              <a:t>Interreg V-A Republika Czeska - Polska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140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417" y="980728"/>
            <a:ext cx="8229600" cy="504056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defRPr/>
            </a:pP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34" charset="-128"/>
                <a:cs typeface="Arial Unicode MS" pitchFamily="34" charset="-128"/>
              </a:rPr>
              <a:t>Kategoria 3 – KOSZTY PODRÓŻY I ZAKWATEROWANIA</a:t>
            </a:r>
            <a:endParaRPr lang="pl-PL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pl-PL" sz="18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To </a:t>
            </a:r>
            <a:r>
              <a:rPr lang="pl-PL" sz="18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koszty podróży i zakwaterowania własnych pracowników beneficjenta. Wydatki są ograniczone wyłącznie do następujących elementów:</a:t>
            </a:r>
          </a:p>
          <a:p>
            <a:pPr marL="342000" lvl="0" indent="-34200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pl-PL" sz="18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koszty podróży (np. bilety, ubezpieczenie na podróż, paliwo, stawka za przebieg, opłaty za przejazd i opłaty parkingowe</a:t>
            </a:r>
            <a:r>
              <a:rPr lang="pl-PL" sz="18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</a:t>
            </a:r>
            <a:endParaRPr lang="pl-PL" sz="1800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42000" lvl="0" indent="-34200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pl-PL" sz="18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koszty posiłków (o ile pracownik nie otrzymał diety) – maksymalnie do wysokości odpowiadającej dziennej diecie</a:t>
            </a:r>
          </a:p>
          <a:p>
            <a:pPr marL="0" lvl="0" indent="-34200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pl-PL" sz="18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zakwaterowania</a:t>
            </a:r>
            <a:endParaRPr lang="pl-PL" sz="1800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0" lvl="0" indent="-34200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pl-PL" sz="18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koszty </a:t>
            </a:r>
            <a:r>
              <a:rPr lang="pl-PL" sz="18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wiz</a:t>
            </a:r>
            <a:endParaRPr lang="pl-PL" sz="1800" kern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0" lvl="0" indent="-34200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pl-PL" sz="18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diety dzienne</a:t>
            </a:r>
            <a:r>
              <a:rPr lang="pl-PL" sz="1800" kern="0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endParaRPr lang="pl-PL" sz="1800" kern="0" baseline="300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endParaRPr lang="pl-PL" sz="1800" kern="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pl-PL" sz="18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Wydatki związane z przejazdem samochodem prywatnym, służbowym lub taksówką oraz koszty przelotów samolotem mogą być w całości zadeklarowane jako wydatki kwalifikowalne, za zgodą instytucji delegującej, pod warunkiem, że wykorzystanie takiego środka transportu jest najbardziej efektywne i uzasadnione ekonomicznie. Kwalifikowalne są wydatki na bilety w klasie ekonomicznej. </a:t>
            </a:r>
            <a:endParaRPr lang="pl-PL" sz="1800" kern="0" baseline="30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/>
              <a:t>Interreg V-A Republika Czeska - Polska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839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l-PL" sz="1900" b="1" kern="0" dirty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n-ea"/>
                <a:cs typeface="+mn-cs"/>
              </a:rPr>
              <a:t>Kategoria 4 – KOSZTY EKSPERTÓW I USŁUG ZEWNĘTRZNYCH</a:t>
            </a:r>
            <a:br>
              <a:rPr lang="pl-PL" sz="1900" b="1" kern="0" dirty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n-ea"/>
                <a:cs typeface="+mn-cs"/>
              </a:rPr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pl-PL" sz="2000" kern="0" dirty="0" smtClean="0">
                <a:solidFill>
                  <a:srgbClr val="000000"/>
                </a:solidFill>
              </a:rPr>
              <a:t>Kwalifikowalne </a:t>
            </a:r>
            <a:r>
              <a:rPr lang="pl-PL" sz="2000" kern="0" dirty="0">
                <a:solidFill>
                  <a:srgbClr val="000000"/>
                </a:solidFill>
              </a:rPr>
              <a:t>są wyłącznie:</a:t>
            </a:r>
          </a:p>
          <a:p>
            <a:pPr marL="342000" lvl="0" indent="-34200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pl-PL" sz="2000" kern="0" dirty="0">
                <a:solidFill>
                  <a:srgbClr val="000000"/>
                </a:solidFill>
              </a:rPr>
              <a:t>opracowania lub badania (np. ewaluacje, strategie, dokumenty koncepcyjne, projekty, </a:t>
            </a:r>
            <a:r>
              <a:rPr lang="pl-PL" sz="2000" kern="0" dirty="0" smtClean="0">
                <a:solidFill>
                  <a:srgbClr val="000000"/>
                </a:solidFill>
              </a:rPr>
              <a:t>podręczniki)</a:t>
            </a:r>
          </a:p>
          <a:p>
            <a:pPr marL="342000" lvl="0" indent="-34200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pl-PL" sz="2000" kern="0" dirty="0" smtClean="0">
                <a:solidFill>
                  <a:srgbClr val="000000"/>
                </a:solidFill>
              </a:rPr>
              <a:t>szkolenia </a:t>
            </a:r>
            <a:r>
              <a:rPr lang="pl-PL" sz="2000" kern="0" dirty="0">
                <a:solidFill>
                  <a:srgbClr val="000000"/>
                </a:solidFill>
              </a:rPr>
              <a:t>i przygotowanie zawodowe </a:t>
            </a:r>
            <a:endParaRPr lang="pl-PL" sz="2000" kern="0" dirty="0" smtClean="0">
              <a:solidFill>
                <a:srgbClr val="000000"/>
              </a:solidFill>
            </a:endParaRPr>
          </a:p>
          <a:p>
            <a:pPr marL="342000" lvl="0" indent="-34200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pl-PL" sz="2000" kern="0" dirty="0" smtClean="0">
                <a:solidFill>
                  <a:srgbClr val="000000"/>
                </a:solidFill>
              </a:rPr>
              <a:t>tłumaczenia</a:t>
            </a:r>
            <a:endParaRPr lang="pl-PL" sz="2000" kern="0" baseline="30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 typeface="+mj-lt"/>
              <a:buAutoNum type="arabicPeriod" startAt="4"/>
              <a:defRPr/>
            </a:pPr>
            <a:r>
              <a:rPr lang="pl-PL" sz="20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systemy informatyczne, opracowywanie, modyfikacja i aktualizacja stron </a:t>
            </a: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internetowych- </a:t>
            </a:r>
            <a:r>
              <a:rPr lang="pl-PL" sz="14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nie gotowe oprogramowanie</a:t>
            </a:r>
            <a:endParaRPr lang="pl-PL" sz="1400" kern="0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 typeface="+mj-lt"/>
              <a:buAutoNum type="arabicPeriod" startAt="4"/>
              <a:defRPr/>
            </a:pPr>
            <a:r>
              <a:rPr lang="pl-PL" sz="20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działania promocyjne i komunikacyjne, reklama i informacje związane z projektem lub programem współpracy jako </a:t>
            </a: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takim</a:t>
            </a:r>
            <a:endParaRPr lang="pl-PL" sz="2000" kern="0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 typeface="+mj-lt"/>
              <a:buAutoNum type="arabicPeriod" startAt="4"/>
              <a:defRPr/>
            </a:pPr>
            <a:r>
              <a:rPr lang="pl-PL" sz="20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zarządzanie finansowe </a:t>
            </a:r>
            <a:endParaRPr lang="pl-PL" sz="2000" kern="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 typeface="+mj-lt"/>
              <a:buAutoNum type="arabicPeriod" startAt="4"/>
              <a:defRPr/>
            </a:pP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usługi </a:t>
            </a:r>
            <a:r>
              <a:rPr lang="pl-PL" sz="20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związane z organizacją i realizacją imprez lub spotkań (w tym wynajem, catering</a:t>
            </a: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)- (</a:t>
            </a:r>
            <a:r>
              <a:rPr lang="pl-PL" sz="14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można uwzględnić bezpośredni zakup artykułów spożywczych na spotkania</a:t>
            </a: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</a:t>
            </a:r>
            <a:endParaRPr lang="pl-PL" sz="2000" kern="0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0"/>
            <a:ext cx="9144793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793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417" y="980728"/>
            <a:ext cx="8229600" cy="619472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defRPr/>
            </a:pP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endParaRPr lang="pl-PL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77900"/>
            <a:ext cx="8229600" cy="5248263"/>
          </a:xfrm>
        </p:spPr>
        <p:txBody>
          <a:bodyPr>
            <a:normAutofit lnSpcReduction="10000"/>
          </a:bodyPr>
          <a:lstStyle/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 typeface="+mj-lt"/>
              <a:buAutoNum type="arabicPeriod" startAt="4"/>
              <a:defRPr/>
            </a:pPr>
            <a:endParaRPr lang="pl-PL" sz="1600" kern="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457200" lvl="0" indent="-457200" algn="just" eaLnBrk="0" fontAlgn="base" hangingPunct="0">
              <a:spcBef>
                <a:spcPts val="200"/>
              </a:spcBef>
              <a:spcAft>
                <a:spcPct val="0"/>
              </a:spcAft>
              <a:buFont typeface="+mj-lt"/>
              <a:buAutoNum type="arabicPeriod" startAt="8"/>
              <a:defRPr/>
            </a:pP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uczestnictwo </a:t>
            </a:r>
            <a:r>
              <a:rPr lang="pl-PL" sz="20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 wydarzeniach (np. opłaty rejestracyjne</a:t>
            </a: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</a:t>
            </a:r>
            <a:endParaRPr lang="pl-PL" sz="2000" kern="0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 typeface="+mj-lt"/>
              <a:buAutoNum type="arabicPeriod" startAt="8"/>
              <a:defRPr/>
            </a:pPr>
            <a:r>
              <a:rPr lang="pl-PL" sz="20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opłaty za doradztwo prawne, opłaty notarialne, koszty </a:t>
            </a: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ekspertów technicznych i </a:t>
            </a:r>
            <a:r>
              <a:rPr lang="pl-PL" sz="20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finansowych, pozostałe opłaty za usługi doradcze </a:t>
            </a:r>
            <a:endParaRPr lang="pl-PL" sz="2000" kern="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 typeface="+mj-lt"/>
              <a:buAutoNum type="arabicPeriod" startAt="8"/>
              <a:defRPr/>
            </a:pPr>
            <a:r>
              <a:rPr lang="pl-PL" sz="20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prawa </a:t>
            </a:r>
            <a:r>
              <a:rPr lang="pl-PL" sz="20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własności </a:t>
            </a: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intelektualnej</a:t>
            </a:r>
            <a:endParaRPr lang="pl-PL" sz="2000" kern="0" dirty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 typeface="+mj-lt"/>
              <a:buAutoNum type="arabicPeriod" startAt="8"/>
              <a:defRPr/>
            </a:pP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gwarancje udzielone przez banki lub inne instytucje finansowe, w przypadku gdy takie gwarancje są wymagane na podstawie prawa unijnego lub krajowego bądź dokumentu programowego przyjętego przez Komitet Monitorujący</a:t>
            </a:r>
            <a:endParaRPr lang="pl-PL" sz="2000" kern="0" dirty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 typeface="+mj-lt"/>
              <a:buAutoNum type="arabicPeriod" startAt="8"/>
              <a:defRPr/>
            </a:pP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podróż </a:t>
            </a:r>
            <a:r>
              <a:rPr lang="pl-PL" sz="20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 zakwaterowanie ekspertów zewnętrznych, prelegentów, przewodniczących posiedzeń i dostawców </a:t>
            </a: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usług</a:t>
            </a:r>
            <a:endParaRPr lang="pl-PL" sz="2000" kern="0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 typeface="+mj-lt"/>
              <a:buAutoNum type="arabicPeriod" startAt="8"/>
              <a:defRPr/>
            </a:pP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inne </a:t>
            </a:r>
            <a:r>
              <a:rPr lang="pl-PL" sz="2000" kern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specyficzne ekspertyzy i usługi niezbędne dla projektów (np. honoraria dla prelegentów, umowy cywilnoprawne</a:t>
            </a:r>
            <a:r>
              <a:rPr lang="pl-PL" sz="20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). (</a:t>
            </a:r>
            <a:r>
              <a:rPr lang="pl-PL" sz="1400" kern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Np. wydruk publikacji o ile nie uwzględniono w pkt. 5)</a:t>
            </a:r>
            <a:endParaRPr lang="pl-PL" sz="1400" kern="0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Interreg V-A Republika Czeska - Polska</a:t>
            </a:r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415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417" y="980728"/>
            <a:ext cx="8229600" cy="619472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defRPr/>
            </a:pP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endParaRPr lang="pl-PL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77900"/>
            <a:ext cx="8229600" cy="5248263"/>
          </a:xfrm>
        </p:spPr>
        <p:txBody>
          <a:bodyPr>
            <a:normAutofit fontScale="77500" lnSpcReduction="20000"/>
          </a:bodyPr>
          <a:lstStyle/>
          <a:p>
            <a:pPr lvl="0" algn="ctr" eaLnBrk="0" fontAlgn="base" hangingPunct="0">
              <a:spcBef>
                <a:spcPts val="200"/>
              </a:spcBef>
              <a:spcAft>
                <a:spcPct val="0"/>
              </a:spcAft>
              <a:buNone/>
            </a:pPr>
            <a:r>
              <a:rPr lang="pl-PL" sz="22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tej kategorii niekwalifikowalne są: </a:t>
            </a:r>
            <a:endParaRPr lang="pl-PL" sz="22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</a:pPr>
            <a:r>
              <a:rPr lang="pl-PL" sz="1800" kern="0" dirty="0" smtClean="0">
                <a:solidFill>
                  <a:srgbClr val="000000"/>
                </a:solidFill>
              </a:rPr>
              <a:t>wydatki </a:t>
            </a:r>
            <a:r>
              <a:rPr lang="pl-PL" sz="1800" kern="0" dirty="0">
                <a:solidFill>
                  <a:srgbClr val="000000"/>
                </a:solidFill>
              </a:rPr>
              <a:t>na przedsięwzięcia kulturalne i artystyczne ponad 500 EUR na </a:t>
            </a:r>
            <a:br>
              <a:rPr lang="pl-PL" sz="1800" kern="0" dirty="0">
                <a:solidFill>
                  <a:srgbClr val="000000"/>
                </a:solidFill>
              </a:rPr>
            </a:br>
            <a:r>
              <a:rPr lang="pl-PL" sz="1800" kern="0" dirty="0">
                <a:solidFill>
                  <a:srgbClr val="000000"/>
                </a:solidFill>
              </a:rPr>
              <a:t>1 wykonawcę lub 2000 EUR na </a:t>
            </a:r>
            <a:r>
              <a:rPr lang="pl-PL" sz="1800" kern="0" dirty="0" smtClean="0">
                <a:solidFill>
                  <a:srgbClr val="000000"/>
                </a:solidFill>
              </a:rPr>
              <a:t>projekt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</a:pPr>
            <a:endParaRPr lang="pl-PL" sz="1000" b="1" kern="0" dirty="0" smtClean="0">
              <a:solidFill>
                <a:srgbClr val="333399">
                  <a:lumMod val="75000"/>
                </a:srgbClr>
              </a:solidFill>
            </a:endParaRPr>
          </a:p>
          <a:p>
            <a:pPr lvl="0" algn="ctr" eaLnBrk="0" fontAlgn="base" hangingPunct="0">
              <a:spcAft>
                <a:spcPct val="0"/>
              </a:spcAft>
              <a:buNone/>
            </a:pPr>
            <a:r>
              <a:rPr lang="pl-PL" sz="2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Kategoria </a:t>
            </a:r>
            <a:r>
              <a:rPr lang="pl-PL" sz="2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pl-PL" sz="2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WYDATKI </a:t>
            </a:r>
            <a:r>
              <a:rPr lang="pl-PL" sz="2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WYPOSAŻENIE</a:t>
            </a: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None/>
            </a:pPr>
            <a:r>
              <a:rPr lang="pl-PL" sz="1600" kern="0" dirty="0" smtClean="0">
                <a:solidFill>
                  <a:srgbClr val="000000"/>
                </a:solidFill>
              </a:rPr>
              <a:t>Wydatki </a:t>
            </a:r>
            <a:r>
              <a:rPr lang="pl-PL" sz="1600" kern="0" dirty="0">
                <a:solidFill>
                  <a:srgbClr val="000000"/>
                </a:solidFill>
              </a:rPr>
              <a:t>na wyposażenie są ograniczone do następujących pozycji:</a:t>
            </a: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</a:pPr>
            <a:r>
              <a:rPr lang="pl-PL" sz="1800" kern="0" dirty="0">
                <a:solidFill>
                  <a:srgbClr val="000000"/>
                </a:solidFill>
              </a:rPr>
              <a:t>sprzęt </a:t>
            </a:r>
            <a:r>
              <a:rPr lang="pl-PL" sz="1800" kern="0" dirty="0" smtClean="0">
                <a:solidFill>
                  <a:srgbClr val="000000"/>
                </a:solidFill>
              </a:rPr>
              <a:t>biurowy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</a:pPr>
            <a:r>
              <a:rPr lang="pl-PL" sz="1800" kern="0" dirty="0">
                <a:solidFill>
                  <a:srgbClr val="000000"/>
                </a:solidFill>
              </a:rPr>
              <a:t>sprzęt komputerowy i </a:t>
            </a:r>
            <a:r>
              <a:rPr lang="pl-PL" sz="1800" kern="0" dirty="0" smtClean="0">
                <a:solidFill>
                  <a:srgbClr val="000000"/>
                </a:solidFill>
              </a:rPr>
              <a:t>oprogramowanie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</a:pPr>
            <a:r>
              <a:rPr lang="pl-PL" sz="1800" kern="0" dirty="0">
                <a:solidFill>
                  <a:srgbClr val="000000"/>
                </a:solidFill>
              </a:rPr>
              <a:t>meble i </a:t>
            </a:r>
            <a:r>
              <a:rPr lang="pl-PL" sz="1800" kern="0" dirty="0" smtClean="0">
                <a:solidFill>
                  <a:srgbClr val="000000"/>
                </a:solidFill>
              </a:rPr>
              <a:t>instalacje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</a:pPr>
            <a:r>
              <a:rPr lang="pl-PL" sz="1800" kern="0" dirty="0">
                <a:solidFill>
                  <a:srgbClr val="000000"/>
                </a:solidFill>
              </a:rPr>
              <a:t>sprzęt </a:t>
            </a:r>
            <a:r>
              <a:rPr lang="pl-PL" sz="1800" kern="0" dirty="0" smtClean="0">
                <a:solidFill>
                  <a:srgbClr val="000000"/>
                </a:solidFill>
              </a:rPr>
              <a:t>laboratoryjny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</a:pPr>
            <a:r>
              <a:rPr lang="pl-PL" sz="1800" kern="0" dirty="0">
                <a:solidFill>
                  <a:srgbClr val="000000"/>
                </a:solidFill>
              </a:rPr>
              <a:t>maszyny i </a:t>
            </a:r>
            <a:r>
              <a:rPr lang="pl-PL" sz="1800" kern="0" dirty="0" smtClean="0">
                <a:solidFill>
                  <a:srgbClr val="000000"/>
                </a:solidFill>
              </a:rPr>
              <a:t>urządzenia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</a:pPr>
            <a:r>
              <a:rPr lang="pl-PL" sz="1800" kern="0" dirty="0">
                <a:solidFill>
                  <a:srgbClr val="000000"/>
                </a:solidFill>
              </a:rPr>
              <a:t>narzędzia lub </a:t>
            </a:r>
            <a:r>
              <a:rPr lang="pl-PL" sz="1800" kern="0" dirty="0" smtClean="0">
                <a:solidFill>
                  <a:srgbClr val="000000"/>
                </a:solidFill>
              </a:rPr>
              <a:t>przyrządy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AutoNum type="arabicPeriod"/>
            </a:pPr>
            <a:r>
              <a:rPr lang="pl-PL" sz="1800" kern="0" dirty="0" smtClean="0">
                <a:solidFill>
                  <a:srgbClr val="000000"/>
                </a:solidFill>
              </a:rPr>
              <a:t>inny </a:t>
            </a:r>
            <a:r>
              <a:rPr lang="pl-PL" sz="1800" kern="0" dirty="0">
                <a:solidFill>
                  <a:srgbClr val="000000"/>
                </a:solidFill>
              </a:rPr>
              <a:t>sprzęt niezbędny dla projektów (np. pomoce niezbędne do realizacji projektu, takie jak publikacje fachowe, podręczniki itp</a:t>
            </a:r>
            <a:r>
              <a:rPr lang="pl-PL" sz="1800" kern="0" dirty="0" smtClean="0">
                <a:solidFill>
                  <a:srgbClr val="000000"/>
                </a:solidFill>
              </a:rPr>
              <a:t>.)</a:t>
            </a:r>
          </a:p>
          <a:p>
            <a:endParaRPr lang="pl-PL" sz="1800" dirty="0" smtClean="0"/>
          </a:p>
          <a:p>
            <a:r>
              <a:rPr lang="pl-PL" sz="1800" dirty="0" smtClean="0">
                <a:solidFill>
                  <a:schemeClr val="tx1"/>
                </a:solidFill>
              </a:rPr>
              <a:t>Wydatki </a:t>
            </a:r>
            <a:r>
              <a:rPr lang="pl-PL" sz="1800" dirty="0">
                <a:solidFill>
                  <a:schemeClr val="tx1"/>
                </a:solidFill>
              </a:rPr>
              <a:t>na wyposażenie nie są kwalifikowalne w ramach wydatków na przygotowanie projektu  </a:t>
            </a: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r>
              <a:rPr lang="pl-PL" sz="1800" dirty="0" smtClean="0">
                <a:solidFill>
                  <a:schemeClr val="tx1"/>
                </a:solidFill>
              </a:rPr>
              <a:t>W </a:t>
            </a:r>
            <a:r>
              <a:rPr lang="pl-PL" sz="1800" dirty="0">
                <a:solidFill>
                  <a:schemeClr val="tx1"/>
                </a:solidFill>
              </a:rPr>
              <a:t>konkretnych przypadkach można rozważyć także skorzystanie z formy odpisów amortyzacyjnych </a:t>
            </a:r>
            <a:r>
              <a:rPr lang="pl-PL" sz="1800" dirty="0" smtClean="0">
                <a:solidFill>
                  <a:schemeClr val="tx1"/>
                </a:solidFill>
              </a:rPr>
              <a:t>ewentualnie </a:t>
            </a:r>
            <a:r>
              <a:rPr lang="pl-PL" sz="1800" dirty="0">
                <a:solidFill>
                  <a:schemeClr val="tx1"/>
                </a:solidFill>
              </a:rPr>
              <a:t>uznanie tylko adekwatnej części kosztów nabycia wyposażenia w przypadku, gdy wyposażenie to nie jest w pełni wykorzystywane tylko do celów projektu.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 </a:t>
            </a:r>
          </a:p>
          <a:p>
            <a:r>
              <a:rPr lang="pl-PL" sz="1800" dirty="0">
                <a:solidFill>
                  <a:schemeClr val="tx1"/>
                </a:solidFill>
              </a:rPr>
              <a:t>Koszty związane z wyposażeniem stanowiska pracy bezpośredniego personelu projektu są kwalifikowalne w pełnej wysokości wyłącznie w przypadku wyposażenia stanowiska pracy personelu projektu zatrudnionego na podstawie umowy o pracę </a:t>
            </a:r>
            <a:r>
              <a:rPr lang="pl-PL" sz="1800" dirty="0" smtClean="0">
                <a:solidFill>
                  <a:schemeClr val="tx1"/>
                </a:solidFill>
              </a:rPr>
              <a:t>w wymiarze </a:t>
            </a:r>
            <a:r>
              <a:rPr lang="pl-PL" sz="1800" dirty="0">
                <a:solidFill>
                  <a:schemeClr val="tx1"/>
                </a:solidFill>
              </a:rPr>
              <a:t>co najmniej ½ etatu.  </a:t>
            </a:r>
          </a:p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</a:pPr>
            <a:endParaRPr lang="pl-PL" sz="1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Interreg V-A Republika Czeska - Polska</a:t>
            </a:r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536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417" y="980728"/>
            <a:ext cx="8229600" cy="619472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defRPr/>
            </a:pP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endParaRPr lang="pl-PL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77900"/>
            <a:ext cx="8229600" cy="5248263"/>
          </a:xfrm>
        </p:spPr>
        <p:txBody>
          <a:bodyPr>
            <a:normAutofit fontScale="92500" lnSpcReduction="20000"/>
          </a:bodyPr>
          <a:lstStyle/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pl-PL" sz="1800" kern="0" dirty="0" smtClean="0">
                <a:solidFill>
                  <a:srgbClr val="000000"/>
                </a:solidFill>
              </a:rPr>
              <a:t>Wydatki są kwalifikowalne tylko wówczas, gdy wyposażenie wykorzystywane jest bezpośrednio do realizacji projektu.</a:t>
            </a:r>
          </a:p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endParaRPr lang="pl-PL" sz="1800" kern="0" dirty="0" smtClean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pl-PL" sz="18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Wydatki na zakup środka trwałego </a:t>
            </a:r>
            <a:r>
              <a:rPr lang="pl-PL" sz="1800" b="1" kern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niskocennego</a:t>
            </a:r>
            <a:r>
              <a:rPr lang="pl-PL" sz="18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800" kern="0" dirty="0" smtClean="0">
                <a:solidFill>
                  <a:srgbClr val="000000"/>
                </a:solidFill>
              </a:rPr>
              <a:t>(takiego, którego cena jednostkowa nie przekracza kwot wskazanych w przepisach prawa krajowego, dla których przewidywana jest amortyzacja jednorazowa) powinny być ujmowane w całości lub części, czyli proporcjonalnie do  wykorzystania środka trwałego do celu realizacji projektu.</a:t>
            </a:r>
          </a:p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endParaRPr lang="pl-PL" sz="1800" b="1" kern="0" dirty="0" smtClean="0">
              <a:solidFill>
                <a:srgbClr val="333399">
                  <a:lumMod val="75000"/>
                </a:srgbClr>
              </a:solidFill>
            </a:endParaRPr>
          </a:p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pl-PL" sz="18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Wydatek na zakup środka trwałego</a:t>
            </a:r>
            <a:r>
              <a:rPr lang="pl-PL" sz="1800" kern="0" dirty="0" smtClean="0">
                <a:solidFill>
                  <a:srgbClr val="000000"/>
                </a:solidFill>
              </a:rPr>
              <a:t> kwalifikuje się do współfinansowania ze środków Programu w całości pod warunkiem, że będzie wykorzystywany </a:t>
            </a:r>
            <a:r>
              <a:rPr lang="pl-PL" sz="1800" u="sng" kern="0" dirty="0" smtClean="0">
                <a:solidFill>
                  <a:srgbClr val="000000"/>
                </a:solidFill>
              </a:rPr>
              <a:t>wyłącznie na potrzeby realizacji projektu</a:t>
            </a:r>
            <a:r>
              <a:rPr lang="pl-PL" sz="1800" kern="0" dirty="0" smtClean="0">
                <a:solidFill>
                  <a:srgbClr val="000000"/>
                </a:solidFill>
              </a:rPr>
              <a:t>.</a:t>
            </a:r>
          </a:p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endParaRPr lang="pl-PL" sz="1800" kern="0" dirty="0" smtClean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pl-PL" sz="1800" kern="0" dirty="0" smtClean="0">
                <a:solidFill>
                  <a:srgbClr val="000000"/>
                </a:solidFill>
              </a:rPr>
              <a:t>Wydatek na zakup środka trwałego, który będzie wykorzystywany również poza projektem lecz jest niezbędny do realizacji projektu, kwalifikuje się do współfinansowania ze środków Programu, lecz kwalifikowalne są jedynie </a:t>
            </a:r>
            <a:r>
              <a:rPr lang="pl-PL" sz="1800" u="sng" kern="0" dirty="0" smtClean="0">
                <a:solidFill>
                  <a:srgbClr val="000000"/>
                </a:solidFill>
              </a:rPr>
              <a:t>odpisy amortyzacyjne</a:t>
            </a:r>
            <a:r>
              <a:rPr lang="pl-PL" sz="1800" kern="0" dirty="0" smtClean="0">
                <a:solidFill>
                  <a:srgbClr val="000000"/>
                </a:solidFill>
              </a:rPr>
              <a:t> w okresie, w którym środek trwały będzie wykorzystywany do realizacji projektu – proporcjonalnie do użytkowania środka trwałego w ramach projektu.</a:t>
            </a:r>
            <a:r>
              <a:rPr lang="pl-PL" sz="1800" b="1" kern="0" dirty="0" smtClean="0">
                <a:solidFill>
                  <a:srgbClr val="333399">
                    <a:lumMod val="75000"/>
                  </a:srgbClr>
                </a:solidFill>
              </a:rPr>
              <a:t> </a:t>
            </a:r>
          </a:p>
          <a:p>
            <a:pPr marL="0" lvl="0" indent="0" algn="just" eaLnBrk="0" fontAlgn="base" hangingPunct="0">
              <a:spcBef>
                <a:spcPts val="200"/>
              </a:spcBef>
              <a:spcAft>
                <a:spcPct val="0"/>
              </a:spcAft>
              <a:buNone/>
              <a:defRPr/>
            </a:pPr>
            <a:r>
              <a:rPr lang="pl-PL" sz="1800" kern="0" dirty="0" smtClean="0">
                <a:solidFill>
                  <a:schemeClr val="tx1"/>
                </a:solidFill>
              </a:rPr>
              <a:t>Amortyzacja</a:t>
            </a:r>
            <a:r>
              <a:rPr lang="pl-PL" sz="1800" kern="0" dirty="0" smtClean="0">
                <a:solidFill>
                  <a:srgbClr val="000000"/>
                </a:solidFill>
              </a:rPr>
              <a:t> sprzętu musi być dokonana zgodnie z przepisami krajowymi, a metoda amortyzacji musi być przechowywana dla celów księgowych, kontroli i audytów.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Interreg V-A Republika Czeska - Polska</a:t>
            </a:r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23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417" y="980728"/>
            <a:ext cx="8229600" cy="619472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defRPr/>
            </a:pP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endParaRPr lang="pl-PL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77900"/>
            <a:ext cx="8229600" cy="5248263"/>
          </a:xfrm>
        </p:spPr>
        <p:txBody>
          <a:bodyPr>
            <a:normAutofit fontScale="92500" lnSpcReduction="10000"/>
          </a:bodyPr>
          <a:lstStyle/>
          <a:p>
            <a:pPr lvl="0" algn="ctr" eaLnBrk="0" fontAlgn="base" hangingPunct="0">
              <a:spcAft>
                <a:spcPct val="0"/>
              </a:spcAft>
              <a:buNone/>
              <a:defRPr/>
            </a:pPr>
            <a:r>
              <a:rPr lang="pl-PL" sz="2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Kategoria </a:t>
            </a:r>
            <a:r>
              <a:rPr lang="pl-PL" sz="2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pl-PL" sz="2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WYDATKI </a:t>
            </a:r>
            <a:r>
              <a:rPr lang="pl-PL" sz="2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ZAKUP NIERUCHOMOŚCI </a:t>
            </a:r>
            <a:endParaRPr lang="pl-PL" sz="2000" b="1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r>
              <a:rPr lang="pl-PL" sz="2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pl-PL" sz="2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PRACE BUDOWLANE</a:t>
            </a: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endParaRPr lang="pl-PL" sz="1000" b="1" kern="0" dirty="0">
              <a:solidFill>
                <a:srgbClr val="33339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  <a:defRPr/>
            </a:pPr>
            <a:r>
              <a:rPr lang="pl-PL" sz="1800" kern="0" dirty="0">
                <a:solidFill>
                  <a:srgbClr val="000000"/>
                </a:solidFill>
              </a:rPr>
              <a:t>Przy wydatkach na nabycie nieruchomości ogólnie obowiązuje zasada, że wartość nieruchomości jest potwierdzana przez niezależnego wykwalifikowanego rzeczoznawcę lub przez uprawniony organ urzędowy i nie może przekroczyć cen rynkowych (dot. również prac budowlanych</a:t>
            </a:r>
            <a:r>
              <a:rPr lang="pl-PL" sz="1800" kern="0" dirty="0" smtClean="0">
                <a:solidFill>
                  <a:srgbClr val="000000"/>
                </a:solidFill>
              </a:rPr>
              <a:t>).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  <a:buNone/>
              <a:defRPr/>
            </a:pPr>
            <a:endParaRPr lang="pl-PL" sz="1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  <a:buNone/>
              <a:defRPr/>
            </a:pPr>
            <a:r>
              <a:rPr lang="pl-PL" sz="1800" u="sng" kern="0" dirty="0">
                <a:solidFill>
                  <a:srgbClr val="000000"/>
                </a:solidFill>
              </a:rPr>
              <a:t>Katalog wydatków kwalifikowalnych: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opłaty za pozwolenia na </a:t>
            </a:r>
            <a:r>
              <a:rPr lang="pl-PL" sz="1800" kern="0" dirty="0" smtClean="0">
                <a:solidFill>
                  <a:srgbClr val="000000"/>
                </a:solidFill>
              </a:rPr>
              <a:t>budowę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przygotowanie terenu pod budowę, w tym prace </a:t>
            </a:r>
            <a:r>
              <a:rPr lang="pl-PL" sz="1800" kern="0" dirty="0" smtClean="0">
                <a:solidFill>
                  <a:srgbClr val="000000"/>
                </a:solidFill>
              </a:rPr>
              <a:t>geodezyjne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prace ziemne, rozbiórkowe, budowlano-montażowe, </a:t>
            </a:r>
            <a:r>
              <a:rPr lang="pl-PL" sz="1800" kern="0" dirty="0" smtClean="0">
                <a:solidFill>
                  <a:srgbClr val="000000"/>
                </a:solidFill>
              </a:rPr>
              <a:t>konstrukcyjne wykończeniowe</a:t>
            </a:r>
            <a:r>
              <a:rPr lang="pl-PL" sz="1800" kern="0" dirty="0">
                <a:solidFill>
                  <a:srgbClr val="000000"/>
                </a:solidFill>
              </a:rPr>
              <a:t>, instalacyjne </a:t>
            </a: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nadzór sprawowany w imieniu inwestora w zakresie prawidłowości realizacji inwestycji i nadzór </a:t>
            </a:r>
            <a:r>
              <a:rPr lang="pl-PL" sz="1800" kern="0" dirty="0" smtClean="0">
                <a:solidFill>
                  <a:srgbClr val="000000"/>
                </a:solidFill>
              </a:rPr>
              <a:t>konserwatorski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koszt zatrudnienia w związku z realizacją projektu inżyniera kontraktu, kierownika budowy i/bądź koordynatora </a:t>
            </a:r>
            <a:r>
              <a:rPr lang="pl-PL" sz="1800" kern="0" dirty="0" smtClean="0">
                <a:solidFill>
                  <a:srgbClr val="000000"/>
                </a:solidFill>
              </a:rPr>
              <a:t>budowy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opłaty administracyjne wiążące się bezpośrednio z czynnościami i pracami realizowanymi w ramach projektu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Interreg V-A Republika Czeska - Polska</a:t>
            </a:r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2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75456"/>
          </a:xfrm>
        </p:spPr>
        <p:txBody>
          <a:bodyPr/>
          <a:lstStyle/>
          <a:p>
            <a:r>
              <a:rPr lang="pl-PL" sz="2200" b="1" dirty="0" smtClean="0">
                <a:latin typeface="+mj-lt"/>
              </a:rPr>
              <a:t>ZASADY OGÓLNE KWALIFIKOWALNOŚCI WYDATKÓW</a:t>
            </a:r>
            <a:endParaRPr lang="pl-PL" sz="2200" b="1" dirty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596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None/>
              <a:defRPr/>
            </a:pPr>
            <a:r>
              <a:rPr lang="cs-CZ" altLang="cs-CZ" sz="1900" b="1" dirty="0">
                <a:solidFill>
                  <a:schemeClr val="tx1"/>
                </a:solidFill>
                <a:cs typeface="Calibri" panose="020F0502020204030204" pitchFamily="34" charset="0"/>
              </a:rPr>
              <a:t>Kwalifikowalność wydatków – prawodawstwo</a:t>
            </a:r>
          </a:p>
          <a:p>
            <a:pPr marL="457200" indent="-457200"/>
            <a:r>
              <a:rPr lang="cs-CZ" sz="1900" dirty="0">
                <a:solidFill>
                  <a:schemeClr val="tx1"/>
                </a:solidFill>
                <a:cs typeface="Calibri" panose="020F0502020204030204" pitchFamily="34" charset="0"/>
              </a:rPr>
              <a:t>Rozporządzenie PEiR (UE) z 17.12.2013 nr 1303/2013 - definiuje wspolne zasady dla wszystkich funduszy (art. 65 - 70)</a:t>
            </a:r>
          </a:p>
          <a:p>
            <a:pPr marL="457200" indent="-457200"/>
            <a:r>
              <a:rPr lang="cs-CZ" sz="1900" dirty="0">
                <a:solidFill>
                  <a:schemeClr val="tx1"/>
                </a:solidFill>
                <a:cs typeface="Calibri" panose="020F0502020204030204" pitchFamily="34" charset="0"/>
              </a:rPr>
              <a:t>Rozporządzenie PEiR (UE) z 17.12.2013 nr 1299/2013 – specyficzne zasady dla programów EWT, hierarchia zasad, kwalifikowalność terytorialna</a:t>
            </a:r>
          </a:p>
          <a:p>
            <a:pPr marL="457200" indent="-457200"/>
            <a:r>
              <a:rPr lang="cs-CZ" sz="1900" dirty="0">
                <a:solidFill>
                  <a:schemeClr val="tx1"/>
                </a:solidFill>
                <a:cs typeface="Calibri" panose="020F0502020204030204" pitchFamily="34" charset="0"/>
              </a:rPr>
              <a:t>Rozporządzenie delegowane Komisji 481/2014 z 04.03.2014r. – bardziej szczegółowo definuje zasady dla programów EWT</a:t>
            </a:r>
          </a:p>
          <a:p>
            <a:pPr algn="just">
              <a:buFontTx/>
              <a:buNone/>
              <a:defRPr/>
            </a:pPr>
            <a:r>
              <a:rPr lang="cs-CZ" altLang="cs-CZ" sz="1900" b="1" dirty="0">
                <a:solidFill>
                  <a:schemeClr val="tx1"/>
                </a:solidFill>
                <a:cs typeface="Calibri" panose="020F0502020204030204" pitchFamily="34" charset="0"/>
              </a:rPr>
              <a:t>Hierarchia przepisów</a:t>
            </a:r>
            <a:endParaRPr lang="pl-PL" sz="19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600"/>
              </a:spcBef>
            </a:pPr>
            <a:r>
              <a:rPr lang="cs-CZ" sz="1900" dirty="0">
                <a:solidFill>
                  <a:schemeClr val="tx1"/>
                </a:solidFill>
                <a:cs typeface="Calibri" panose="020F0502020204030204" pitchFamily="34" charset="0"/>
              </a:rPr>
              <a:t>rozporządzenia na poziomie europejskim</a:t>
            </a:r>
          </a:p>
          <a:p>
            <a:pPr marL="457200" indent="-457200">
              <a:spcBef>
                <a:spcPts val="600"/>
              </a:spcBef>
            </a:pPr>
            <a:r>
              <a:rPr lang="cs-CZ" sz="1900" dirty="0">
                <a:solidFill>
                  <a:schemeClr val="tx1"/>
                </a:solidFill>
                <a:cs typeface="Calibri" panose="020F0502020204030204" pitchFamily="34" charset="0"/>
              </a:rPr>
              <a:t>programowe zasady dotyczące kwalifikowalności wydatków zatwierdzone przez Komitet Monitorujący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900" dirty="0">
                <a:solidFill>
                  <a:schemeClr val="tx1"/>
                </a:solidFill>
                <a:cs typeface="Calibri" panose="020F0502020204030204" pitchFamily="34" charset="0"/>
              </a:rPr>
              <a:t>	Struktura „Wytycznych kwalifikowalności“ :</a:t>
            </a:r>
          </a:p>
          <a:p>
            <a:pPr marL="903288" lvl="1" indent="-7938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900" dirty="0">
                <a:solidFill>
                  <a:schemeClr val="tx1"/>
                </a:solidFill>
                <a:cs typeface="Calibri" panose="020F0502020204030204" pitchFamily="34" charset="0"/>
              </a:rPr>
              <a:t>część ogólna</a:t>
            </a:r>
          </a:p>
          <a:p>
            <a:pPr marL="903288" lvl="1" indent="-7938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900" dirty="0">
                <a:solidFill>
                  <a:schemeClr val="tx1"/>
                </a:solidFill>
                <a:cs typeface="Calibri" panose="020F0502020204030204" pitchFamily="34" charset="0"/>
              </a:rPr>
              <a:t>zasady kwalifikowalności dla poszczeólnych kategorii wydatków zawartych w rozporządzeniu 481/2014 </a:t>
            </a:r>
          </a:p>
          <a:p>
            <a:pPr marL="903288" lvl="1" indent="-7938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900" dirty="0">
                <a:solidFill>
                  <a:schemeClr val="tx1"/>
                </a:solidFill>
                <a:cs typeface="Calibri" panose="020F0502020204030204" pitchFamily="34" charset="0"/>
              </a:rPr>
              <a:t>zasady dotyczące specyficznych rodzajów wydatków  </a:t>
            </a:r>
          </a:p>
          <a:p>
            <a:pPr marL="903288" lvl="1" indent="-7938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900" dirty="0">
                <a:solidFill>
                  <a:schemeClr val="tx1"/>
                </a:solidFill>
                <a:cs typeface="Calibri" panose="020F0502020204030204" pitchFamily="34" charset="0"/>
              </a:rPr>
              <a:t>wydatki niekwalifikowalne  </a:t>
            </a:r>
          </a:p>
          <a:p>
            <a:pPr algn="just">
              <a:defRPr/>
            </a:pPr>
            <a:r>
              <a:rPr lang="cs-CZ" sz="1900" dirty="0">
                <a:solidFill>
                  <a:schemeClr val="tx1"/>
                </a:solidFill>
                <a:cs typeface="Calibri" panose="020F0502020204030204" pitchFamily="34" charset="0"/>
              </a:rPr>
              <a:t>przepisy krajowe (ustawy, rozporzadzenia, itp.)</a:t>
            </a: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/>
              <a:t>Interreg V-A Republika Czeska - Polska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2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417" y="980728"/>
            <a:ext cx="8229600" cy="619472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defRPr/>
            </a:pP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endParaRPr lang="pl-PL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77900"/>
            <a:ext cx="8229600" cy="5248263"/>
          </a:xfrm>
        </p:spPr>
        <p:txBody>
          <a:bodyPr>
            <a:normAutofit lnSpcReduction="10000"/>
          </a:bodyPr>
          <a:lstStyle/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budowa, rozbudowa lub przebudowa/remont pomieszczeń i infrastruktury technicznej niezbędnej dla realizacji projektu (np. pomieszczenia na serwery</a:t>
            </a:r>
            <a:r>
              <a:rPr lang="pl-PL" sz="1800" kern="0" dirty="0" smtClean="0">
                <a:solidFill>
                  <a:srgbClr val="000000"/>
                </a:solidFill>
              </a:rPr>
              <a:t>)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wydatki poniesione w związku ze sporządzeniem dokumentacji </a:t>
            </a:r>
            <a:r>
              <a:rPr lang="pl-PL" sz="1800" kern="0" dirty="0" smtClean="0">
                <a:solidFill>
                  <a:srgbClr val="000000"/>
                </a:solidFill>
              </a:rPr>
              <a:t>geodezyjno-kartograficzne 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wynagrodzenie rzeczoznawcy (np. wydatek związany ze sporządzeniem operatu </a:t>
            </a:r>
            <a:r>
              <a:rPr lang="pl-PL" sz="1800" kern="0" dirty="0" smtClean="0">
                <a:solidFill>
                  <a:srgbClr val="000000"/>
                </a:solidFill>
              </a:rPr>
              <a:t>szacunkowego)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eaLnBrk="0" fontAlgn="base" hangingPunct="0">
              <a:spcAft>
                <a:spcPct val="0"/>
              </a:spcAft>
              <a:buNone/>
              <a:defRPr/>
            </a:pPr>
            <a:endParaRPr lang="pl-PL" sz="1800" kern="0" dirty="0">
              <a:solidFill>
                <a:srgbClr val="000000"/>
              </a:solidFill>
              <a:latin typeface="Arial"/>
            </a:endParaRP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r>
              <a:rPr lang="pl-PL" sz="2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Kategoria 7 – WYDATKI </a:t>
            </a:r>
            <a:r>
              <a:rPr lang="pl-PL" sz="2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PRZYGOTOWANIE WNIOSKU PROJEKTOWEGO</a:t>
            </a: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endParaRPr lang="pl-PL" sz="1400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  <a:defRPr/>
            </a:pPr>
            <a:r>
              <a:rPr lang="pl-PL" sz="2000" kern="0" dirty="0">
                <a:solidFill>
                  <a:srgbClr val="000000"/>
                </a:solidFill>
              </a:rPr>
              <a:t>Wydatki na przygotowanie projektu są kwalifikowalne wyłącznie w mikroprojektach, które są oparte na zasadzie </a:t>
            </a:r>
            <a:r>
              <a:rPr lang="pl-PL" sz="2000" kern="0" dirty="0" smtClean="0">
                <a:solidFill>
                  <a:srgbClr val="000000"/>
                </a:solidFill>
              </a:rPr>
              <a:t>Partnera Wiodącego </a:t>
            </a:r>
            <a:r>
              <a:rPr lang="pl-PL" sz="2000" kern="0" dirty="0">
                <a:solidFill>
                  <a:srgbClr val="000000"/>
                </a:solidFill>
              </a:rPr>
              <a:t>(typ </a:t>
            </a:r>
            <a:r>
              <a:rPr lang="pl-PL" sz="2000" kern="0" dirty="0" smtClean="0">
                <a:solidFill>
                  <a:srgbClr val="000000"/>
                </a:solidFill>
              </a:rPr>
              <a:t>A) </a:t>
            </a:r>
            <a:r>
              <a:rPr lang="pl-PL" sz="2000" kern="0" dirty="0">
                <a:solidFill>
                  <a:srgbClr val="000000"/>
                </a:solidFill>
              </a:rPr>
              <a:t>i tylko do wysokości 1% całkowitych wydatków kwalifikowalnych projektu. </a:t>
            </a:r>
          </a:p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  <a:defRPr/>
            </a:pPr>
            <a:endParaRPr lang="pl-PL" sz="2000" kern="0" dirty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  <a:defRPr/>
            </a:pPr>
            <a:r>
              <a:rPr lang="pl-PL" sz="2000" kern="0" dirty="0">
                <a:solidFill>
                  <a:srgbClr val="000000"/>
                </a:solidFill>
              </a:rPr>
              <a:t>Koszty na przygotowanie mikroprojektów partnerskich i samodzielnych (typ B i C) są niekwalifikowalne.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Interreg V-A Republika Czeska - Polska</a:t>
            </a:r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69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417" y="980728"/>
            <a:ext cx="8229600" cy="619472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defRPr/>
            </a:pP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dirty="0" smtClean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2000" b="1" kern="0" dirty="0">
                <a:solidFill>
                  <a:srgbClr val="333399">
                    <a:lumMod val="75000"/>
                  </a:srgbClr>
                </a:solidFill>
                <a:effectLst/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</a:br>
            <a:endParaRPr lang="pl-PL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77900"/>
            <a:ext cx="8229600" cy="5248263"/>
          </a:xfrm>
        </p:spPr>
        <p:txBody>
          <a:bodyPr>
            <a:normAutofit fontScale="92500" lnSpcReduction="10000"/>
          </a:bodyPr>
          <a:lstStyle/>
          <a:p>
            <a:pPr lvl="0" algn="ctr" eaLnBrk="0" fontAlgn="base" hangingPunct="0">
              <a:spcBef>
                <a:spcPts val="300"/>
              </a:spcBef>
              <a:spcAft>
                <a:spcPct val="0"/>
              </a:spcAft>
              <a:buNone/>
              <a:defRPr/>
            </a:pPr>
            <a:r>
              <a:rPr lang="pl-PL" sz="22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WYDATKI </a:t>
            </a:r>
            <a:r>
              <a:rPr lang="pl-PL" sz="22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NIEKWALIFIKOWALNE</a:t>
            </a:r>
            <a:endParaRPr lang="pl-PL" sz="22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eaLnBrk="0" fontAlgn="base" hangingPunct="0">
              <a:spcBef>
                <a:spcPts val="300"/>
              </a:spcBef>
              <a:spcAft>
                <a:spcPct val="0"/>
              </a:spcAft>
              <a:buNone/>
              <a:defRPr/>
            </a:pPr>
            <a:r>
              <a:rPr lang="pl-PL" sz="1000" b="1" kern="0" dirty="0">
                <a:solidFill>
                  <a:srgbClr val="333399">
                    <a:lumMod val="75000"/>
                  </a:srgbClr>
                </a:solidFill>
                <a:latin typeface="Bookman Old Style" pitchFamily="18" charset="0"/>
              </a:rPr>
              <a:t> </a:t>
            </a: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u="sng" kern="0" dirty="0">
                <a:solidFill>
                  <a:srgbClr val="000000"/>
                </a:solidFill>
              </a:rPr>
              <a:t>podatek od towarów </a:t>
            </a:r>
            <a:r>
              <a:rPr lang="pl-PL" sz="1800" kern="0" dirty="0">
                <a:solidFill>
                  <a:srgbClr val="000000"/>
                </a:solidFill>
              </a:rPr>
              <a:t>i usług </a:t>
            </a:r>
            <a:r>
              <a:rPr lang="pl-PL" sz="1800" u="sng" kern="0" dirty="0">
                <a:solidFill>
                  <a:srgbClr val="000000"/>
                </a:solidFill>
              </a:rPr>
              <a:t>za wyjątkiem sytuacji, gdy na podstawie krajowych przepisów prawa nie podlega odliczeniu</a:t>
            </a:r>
            <a:r>
              <a:rPr lang="pl-PL" sz="1800" kern="0" dirty="0">
                <a:solidFill>
                  <a:srgbClr val="000000"/>
                </a:solidFill>
              </a:rPr>
              <a:t> oraz świadczenie, którego dotyczy jest także wydatkiem kwalifikowalnym</a:t>
            </a: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koszty związane ze zmiennością kursów walut (różnice kursowe)</a:t>
            </a: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odsetki od zobowiązań (kredytów, pożyczek itp.) </a:t>
            </a: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kary, sankcje finansowe i wydatki na spory prawne oraz spory sądowe </a:t>
            </a: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u="sng" kern="0" dirty="0">
                <a:solidFill>
                  <a:srgbClr val="000000"/>
                </a:solidFill>
              </a:rPr>
              <a:t>koszty darowizn, za wyjątkiem tych, których wartość nie przekracza 20 EUR na darowiznę</a:t>
            </a:r>
            <a:r>
              <a:rPr lang="pl-PL" sz="1800" kern="0" dirty="0">
                <a:solidFill>
                  <a:srgbClr val="000000"/>
                </a:solidFill>
              </a:rPr>
              <a:t>, jeżeli związane są z promocją, komunikacją, reklamą i informowaniem</a:t>
            </a: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u="sng" kern="0" dirty="0">
                <a:solidFill>
                  <a:srgbClr val="000000"/>
                </a:solidFill>
              </a:rPr>
              <a:t>nagrody w konkursach, których wartość przekracza 50 EUR za sztukę</a:t>
            </a: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krajowe transakcje finansowe</a:t>
            </a: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prowizje pobierane w ramach operacji wymiany </a:t>
            </a:r>
            <a:r>
              <a:rPr lang="pl-PL" sz="1800" kern="0" dirty="0" smtClean="0">
                <a:solidFill>
                  <a:srgbClr val="000000"/>
                </a:solidFill>
              </a:rPr>
              <a:t>walut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koszty pożyczki lub kredytu zaciągniętego na prefinansowanie </a:t>
            </a:r>
            <a:r>
              <a:rPr lang="pl-PL" sz="1800" kern="0" dirty="0" smtClean="0">
                <a:solidFill>
                  <a:srgbClr val="000000"/>
                </a:solidFill>
              </a:rPr>
              <a:t>dotacji</a:t>
            </a: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 smtClean="0">
                <a:solidFill>
                  <a:srgbClr val="000000"/>
                </a:solidFill>
              </a:rPr>
              <a:t>rozliczenie notą obciążeniową zakupu rzeczy będącej własnością beneficjenta</a:t>
            </a: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 err="1" smtClean="0">
                <a:solidFill>
                  <a:srgbClr val="000000"/>
                </a:solidFill>
              </a:rPr>
              <a:t>success</a:t>
            </a:r>
            <a:r>
              <a:rPr lang="pl-PL" sz="1800" kern="0" dirty="0" smtClean="0">
                <a:solidFill>
                  <a:srgbClr val="000000"/>
                </a:solidFill>
              </a:rPr>
              <a:t> </a:t>
            </a:r>
            <a:r>
              <a:rPr lang="pl-PL" sz="1800" kern="0" dirty="0" err="1">
                <a:solidFill>
                  <a:srgbClr val="000000"/>
                </a:solidFill>
              </a:rPr>
              <a:t>fee</a:t>
            </a:r>
            <a:r>
              <a:rPr lang="pl-PL" sz="1800" kern="0" dirty="0">
                <a:solidFill>
                  <a:srgbClr val="000000"/>
                </a:solidFill>
              </a:rPr>
              <a:t> (premia dla współautora wniosku o dofinansowanie</a:t>
            </a:r>
            <a:r>
              <a:rPr lang="pl-PL" sz="1800" kern="0" dirty="0" smtClean="0">
                <a:solidFill>
                  <a:srgbClr val="000000"/>
                </a:solidFill>
              </a:rPr>
              <a:t>) 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•"/>
              <a:defRPr/>
            </a:pPr>
            <a:r>
              <a:rPr lang="pl-PL" sz="1800" kern="0" dirty="0">
                <a:solidFill>
                  <a:srgbClr val="000000"/>
                </a:solidFill>
              </a:rPr>
              <a:t>transakcje przekraczające równowartość 15 000 </a:t>
            </a:r>
            <a:r>
              <a:rPr lang="pl-PL" sz="1800" kern="0" dirty="0" smtClean="0">
                <a:solidFill>
                  <a:srgbClr val="000000"/>
                </a:solidFill>
              </a:rPr>
              <a:t>PLN</a:t>
            </a:r>
            <a:r>
              <a:rPr lang="pl-PL" sz="1800" kern="0" dirty="0" smtClean="0">
                <a:solidFill>
                  <a:srgbClr val="000000"/>
                </a:solidFill>
              </a:rPr>
              <a:t> </a:t>
            </a:r>
            <a:r>
              <a:rPr lang="pl-PL" sz="1800" kern="0" dirty="0">
                <a:solidFill>
                  <a:srgbClr val="000000"/>
                </a:solidFill>
              </a:rPr>
              <a:t>płacone gotówką (bez względu na liczbę wynikających z tej transakcji płatności</a:t>
            </a:r>
            <a:r>
              <a:rPr lang="pl-PL" sz="1800" kern="0" dirty="0" smtClean="0">
                <a:solidFill>
                  <a:srgbClr val="000000"/>
                </a:solidFill>
              </a:rPr>
              <a:t>)</a:t>
            </a:r>
            <a:endParaRPr lang="pl-PL" sz="1800" kern="0" dirty="0">
              <a:solidFill>
                <a:srgbClr val="00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Interreg V-A Republika Czeska - Polska</a:t>
            </a:r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145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Dodatkowe wymogi dla projektów z OP2 i OP4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pl-PL" b="1" dirty="0">
                <a:solidFill>
                  <a:schemeClr val="tx1"/>
                </a:solidFill>
              </a:rPr>
              <a:t>Oś priorytetowa 2: Rozwój potencjału przyrodniczego i kulturowego na rzecz wspierania zatrudnienia 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Mikroprojekty </a:t>
            </a:r>
            <a:r>
              <a:rPr lang="pl-PL" dirty="0">
                <a:solidFill>
                  <a:schemeClr val="tx1"/>
                </a:solidFill>
              </a:rPr>
              <a:t>z osi priorytetowej 2 oprócz wydatków inwestycyjnych muszą także obejmować wydatki na działania </a:t>
            </a:r>
            <a:r>
              <a:rPr lang="pl-PL" dirty="0" err="1">
                <a:solidFill>
                  <a:schemeClr val="tx1"/>
                </a:solidFill>
              </a:rPr>
              <a:t>nieinwestycyjne</a:t>
            </a:r>
            <a:r>
              <a:rPr lang="pl-PL" dirty="0">
                <a:solidFill>
                  <a:schemeClr val="tx1"/>
                </a:solidFill>
              </a:rPr>
              <a:t> (tzw. miękkie) na kwotę min. 3% całkowitych kosztów kwalifikowalnych.</a:t>
            </a:r>
          </a:p>
          <a:p>
            <a:r>
              <a:rPr lang="pl-PL" b="1" dirty="0">
                <a:solidFill>
                  <a:schemeClr val="tx1"/>
                </a:solidFill>
              </a:rPr>
              <a:t>Oś priorytetowa 4: Współpraca instytucji i społeczności: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 ramach projektu mogą być realizowane przedsięwzięcia inwestycyjne towarzyszące działaniom </a:t>
            </a:r>
            <a:r>
              <a:rPr lang="pl-PL" dirty="0" err="1">
                <a:solidFill>
                  <a:schemeClr val="tx1"/>
                </a:solidFill>
              </a:rPr>
              <a:t>nieinwestycyjnym</a:t>
            </a:r>
            <a:r>
              <a:rPr lang="pl-PL" dirty="0">
                <a:solidFill>
                  <a:schemeClr val="tx1"/>
                </a:solidFill>
              </a:rPr>
              <a:t>, które mają charakter uzupełniający i są niezbędne do realizacji celów projektu w wysokości maksymalnie 50% całkowitych wydatków kwalifikowalnych. Uwaga: działania inwestycyjne nie mogą być realizowane samodzielnie w ramach projektu.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322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A.4 Szczegółowy budżet </a:t>
            </a:r>
            <a:r>
              <a:rPr lang="pl-PL" sz="2400" dirty="0" smtClean="0"/>
              <a:t>projektu- jak wypełniać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Republika Czeska - Polska</a:t>
            </a:r>
            <a:endParaRPr lang="cs-CZ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400" dirty="0" smtClean="0">
                <a:solidFill>
                  <a:schemeClr val="tx1"/>
                </a:solidFill>
              </a:rPr>
              <a:t>Wpisać nazwę Partnera Wiodącego i Partnera projektu i tytuł projektu w arkuszu „Celek-całość” </a:t>
            </a:r>
          </a:p>
          <a:p>
            <a:r>
              <a:rPr lang="pl-PL" sz="1400" dirty="0">
                <a:solidFill>
                  <a:schemeClr val="tx1"/>
                </a:solidFill>
              </a:rPr>
              <a:t>Uzupełnić Wykaz wydatków działań </a:t>
            </a:r>
            <a:r>
              <a:rPr lang="pl-PL" sz="1400" dirty="0" smtClean="0">
                <a:solidFill>
                  <a:schemeClr val="tx1"/>
                </a:solidFill>
              </a:rPr>
              <a:t>kluczowych: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0- Przygotowanie Projektu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1- </a:t>
            </a:r>
            <a:r>
              <a:rPr lang="pl-PL" sz="1400" dirty="0">
                <a:solidFill>
                  <a:schemeClr val="tx1"/>
                </a:solidFill>
              </a:rPr>
              <a:t>Zarządzanie projektem i wydatki </a:t>
            </a:r>
            <a:r>
              <a:rPr lang="pl-PL" sz="1400" dirty="0" smtClean="0">
                <a:solidFill>
                  <a:schemeClr val="tx1"/>
                </a:solidFill>
              </a:rPr>
              <a:t>ogólne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2-9 Działanie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Partnerzy powinni mieć wspólną numerację dla poszczególnych działań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Uzupełnić budżet wybierając odpowiednia pozycję : Kategoria wydatku (Kod X) np. 1 </a:t>
            </a:r>
            <a:r>
              <a:rPr lang="pl-PL" sz="1400" dirty="0">
                <a:solidFill>
                  <a:schemeClr val="tx1"/>
                </a:solidFill>
              </a:rPr>
              <a:t>podkategoria </a:t>
            </a:r>
            <a:r>
              <a:rPr lang="pl-PL" sz="1400" dirty="0" smtClean="0">
                <a:solidFill>
                  <a:schemeClr val="tx1"/>
                </a:solidFill>
              </a:rPr>
              <a:t>(Kod </a:t>
            </a:r>
            <a:r>
              <a:rPr lang="pl-PL" sz="1400" dirty="0" err="1" smtClean="0">
                <a:solidFill>
                  <a:schemeClr val="tx1"/>
                </a:solidFill>
              </a:rPr>
              <a:t>x.y</a:t>
            </a:r>
            <a:r>
              <a:rPr lang="pl-PL" sz="1400" dirty="0" smtClean="0">
                <a:solidFill>
                  <a:schemeClr val="tx1"/>
                </a:solidFill>
              </a:rPr>
              <a:t>) np.1 </a:t>
            </a:r>
            <a:r>
              <a:rPr lang="pl-PL" sz="1400" dirty="0">
                <a:solidFill>
                  <a:schemeClr val="tx1"/>
                </a:solidFill>
              </a:rPr>
              <a:t>2 Składki pracodawcy na ubezpieczenie zdrowotne i </a:t>
            </a:r>
            <a:r>
              <a:rPr lang="pl-PL" sz="1400" dirty="0" smtClean="0">
                <a:solidFill>
                  <a:schemeClr val="tx1"/>
                </a:solidFill>
              </a:rPr>
              <a:t>ubezpieczenia, Działania kluczowe  od 1-9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Pisać ręcznie 1% kosztów na przygotowanie, wydatki ogólne liczą się automatycznie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Sprawdzić czy wartość kosztów osobowych przekracza 20% kosztów bezpośrednich 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Wpisać ręcznie w arkuszu </a:t>
            </a:r>
            <a:r>
              <a:rPr lang="pl-PL" sz="1400" dirty="0">
                <a:solidFill>
                  <a:schemeClr val="tx1"/>
                </a:solidFill>
              </a:rPr>
              <a:t>„Celek-całość” </a:t>
            </a:r>
            <a:r>
              <a:rPr lang="pl-PL" sz="1400" dirty="0" smtClean="0">
                <a:solidFill>
                  <a:schemeClr val="tx1"/>
                </a:solidFill>
              </a:rPr>
              <a:t>wartość dofinansowania EFRR – nie może przekroczyć 85% !!!</a:t>
            </a:r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09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sz="2400" dirty="0">
                <a:latin typeface="+mj-lt"/>
              </a:rPr>
              <a:t>FUNDUSZ MIKROPROJEKTÓW </a:t>
            </a:r>
            <a:br>
              <a:rPr lang="pl-PL" sz="2400" dirty="0">
                <a:latin typeface="+mj-lt"/>
              </a:rPr>
            </a:br>
            <a:r>
              <a:rPr lang="pl-PL" sz="2400" dirty="0">
                <a:latin typeface="+mj-lt"/>
              </a:rPr>
              <a:t>W EUROREGIONIE PRADZIAD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Interreg V-A Republika Czeska - Polska</a:t>
            </a:r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eaLnBrk="0" fontAlgn="base" hangingPunct="0">
              <a:spcAft>
                <a:spcPct val="0"/>
              </a:spcAft>
            </a:pPr>
            <a:endParaRPr lang="cs-CZ" b="1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Dziękujemy 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uwagę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r>
              <a:rPr lang="pl-PL" sz="1200" b="1" dirty="0" smtClean="0"/>
              <a:t>Stowarzyszenie Gmin Polskich </a:t>
            </a:r>
          </a:p>
          <a:p>
            <a:pPr marL="0" indent="0">
              <a:buNone/>
            </a:pPr>
            <a:r>
              <a:rPr lang="pl-PL" sz="1200" b="1" dirty="0" smtClean="0"/>
              <a:t>Euroregionu Pradziad</a:t>
            </a:r>
          </a:p>
          <a:p>
            <a:pPr marL="0" indent="0">
              <a:buNone/>
            </a:pPr>
            <a:r>
              <a:rPr lang="pl-PL" sz="1200" b="1" dirty="0" smtClean="0"/>
              <a:t>ul</a:t>
            </a:r>
            <a:r>
              <a:rPr lang="pl-PL" sz="1200" b="1" dirty="0"/>
              <a:t>. </a:t>
            </a:r>
            <a:r>
              <a:rPr lang="pl-PL" sz="1200" b="1" dirty="0" smtClean="0"/>
              <a:t>Klasztorna 4</a:t>
            </a:r>
            <a:endParaRPr lang="pl-PL" sz="1200" b="1" dirty="0"/>
          </a:p>
          <a:p>
            <a:pPr marL="0" indent="0">
              <a:buNone/>
            </a:pPr>
            <a:r>
              <a:rPr lang="pl-PL" sz="1200" b="1" dirty="0" smtClean="0"/>
              <a:t>48-200 </a:t>
            </a:r>
            <a:r>
              <a:rPr lang="pl-PL" sz="1200" b="1" dirty="0"/>
              <a:t>P</a:t>
            </a:r>
            <a:r>
              <a:rPr lang="pl-PL" sz="1200" b="1" dirty="0" smtClean="0"/>
              <a:t>rudnik</a:t>
            </a:r>
            <a:endParaRPr lang="pl-PL" sz="1200" b="1" dirty="0"/>
          </a:p>
          <a:p>
            <a:pPr marL="0" indent="0">
              <a:buNone/>
            </a:pPr>
            <a:r>
              <a:rPr lang="en-GB" sz="1200" b="1" dirty="0" smtClean="0"/>
              <a:t>Tel</a:t>
            </a:r>
            <a:r>
              <a:rPr lang="en-GB" sz="1200" b="1" dirty="0"/>
              <a:t>.: +48 77 </a:t>
            </a:r>
            <a:r>
              <a:rPr lang="en-GB" sz="1200" b="1" dirty="0" smtClean="0"/>
              <a:t>4380380</a:t>
            </a:r>
            <a:endParaRPr lang="pl-PL" sz="1200" b="1" dirty="0" smtClean="0"/>
          </a:p>
          <a:p>
            <a:pPr marL="0" indent="0">
              <a:buNone/>
            </a:pPr>
            <a:r>
              <a:rPr lang="en-GB" sz="1200" b="1" dirty="0" smtClean="0"/>
              <a:t>Fax: +48 77 4380381</a:t>
            </a:r>
            <a:endParaRPr lang="pl-PL" sz="1200" b="1" dirty="0" smtClean="0"/>
          </a:p>
          <a:p>
            <a:pPr marL="0" indent="0">
              <a:buNone/>
            </a:pPr>
            <a:endParaRPr lang="pl-PL" sz="1200" b="1" dirty="0"/>
          </a:p>
          <a:p>
            <a:pPr marL="0" indent="0">
              <a:buNone/>
            </a:pPr>
            <a:r>
              <a:rPr lang="pl-PL" sz="1200" b="1" dirty="0" smtClean="0">
                <a:hlinkClick r:id="rId3"/>
              </a:rPr>
              <a:t>www.europradziad.pl</a:t>
            </a:r>
            <a:r>
              <a:rPr lang="pl-PL" sz="1200" b="1" dirty="0" smtClean="0"/>
              <a:t> </a:t>
            </a:r>
            <a:endParaRPr lang="pl-PL" sz="1200" b="1" dirty="0"/>
          </a:p>
          <a:p>
            <a:pPr marL="0" indent="0">
              <a:buNone/>
            </a:pPr>
            <a:r>
              <a:rPr lang="pl-PL" sz="1200" b="1" smtClean="0">
                <a:hlinkClick r:id="rId4"/>
              </a:rPr>
              <a:t>www.facebook.com/Euroregion-Pradziad</a:t>
            </a:r>
            <a:r>
              <a:rPr lang="pl-PL" sz="1200" b="1" smtClean="0"/>
              <a:t> </a:t>
            </a:r>
            <a:endParaRPr lang="pl-PL" sz="1200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762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sz="2400" dirty="0">
                <a:latin typeface="+mj-lt"/>
              </a:rPr>
              <a:t>FUNDUSZ MIKROPROJEKTÓW </a:t>
            </a:r>
            <a:br>
              <a:rPr lang="pl-PL" sz="2400" dirty="0">
                <a:latin typeface="+mj-lt"/>
              </a:rPr>
            </a:br>
            <a:r>
              <a:rPr lang="pl-PL" sz="2400" dirty="0">
                <a:latin typeface="+mj-lt"/>
              </a:rPr>
              <a:t>W EUROREGIONIE PRADZIAD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Interreg V-A Republika Czeska - Polska</a:t>
            </a:r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eaLnBrk="0" fontAlgn="base" hangingPunct="0">
              <a:spcAft>
                <a:spcPct val="0"/>
              </a:spcAft>
            </a:pPr>
            <a:endParaRPr lang="cs-CZ" b="1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Dziękujemy 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uwagę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r>
              <a:rPr lang="pl-PL" sz="1200" b="1" dirty="0" smtClean="0"/>
              <a:t>Stowarzyszenie Gmin Polskich </a:t>
            </a:r>
          </a:p>
          <a:p>
            <a:pPr marL="0" indent="0">
              <a:buNone/>
            </a:pPr>
            <a:r>
              <a:rPr lang="pl-PL" sz="1200" b="1" dirty="0" smtClean="0"/>
              <a:t>Euroregionu Pradziad</a:t>
            </a:r>
          </a:p>
          <a:p>
            <a:pPr marL="0" indent="0">
              <a:buNone/>
            </a:pPr>
            <a:r>
              <a:rPr lang="pl-PL" sz="1200" b="1" dirty="0" smtClean="0"/>
              <a:t>ul</a:t>
            </a:r>
            <a:r>
              <a:rPr lang="pl-PL" sz="1200" b="1" dirty="0"/>
              <a:t>. </a:t>
            </a:r>
            <a:r>
              <a:rPr lang="pl-PL" sz="1200" b="1" dirty="0" smtClean="0"/>
              <a:t>Klasztorna 4</a:t>
            </a:r>
            <a:endParaRPr lang="pl-PL" sz="1200" b="1" dirty="0"/>
          </a:p>
          <a:p>
            <a:pPr marL="0" indent="0">
              <a:buNone/>
            </a:pPr>
            <a:r>
              <a:rPr lang="pl-PL" sz="1200" b="1" dirty="0" smtClean="0"/>
              <a:t>48-200 </a:t>
            </a:r>
            <a:r>
              <a:rPr lang="pl-PL" sz="1200" b="1" dirty="0"/>
              <a:t>P</a:t>
            </a:r>
            <a:r>
              <a:rPr lang="pl-PL" sz="1200" b="1" dirty="0" smtClean="0"/>
              <a:t>rudnik</a:t>
            </a:r>
            <a:endParaRPr lang="pl-PL" sz="1200" b="1" dirty="0"/>
          </a:p>
          <a:p>
            <a:pPr marL="0" indent="0">
              <a:buNone/>
            </a:pPr>
            <a:r>
              <a:rPr lang="en-GB" sz="1200" b="1" dirty="0" smtClean="0"/>
              <a:t>Tel</a:t>
            </a:r>
            <a:r>
              <a:rPr lang="en-GB" sz="1200" b="1" dirty="0"/>
              <a:t>.: +48 77 </a:t>
            </a:r>
            <a:r>
              <a:rPr lang="en-GB" sz="1200" b="1" dirty="0" smtClean="0"/>
              <a:t>4380380</a:t>
            </a:r>
            <a:endParaRPr lang="pl-PL" sz="1200" b="1" dirty="0" smtClean="0"/>
          </a:p>
          <a:p>
            <a:pPr marL="0" indent="0">
              <a:buNone/>
            </a:pPr>
            <a:r>
              <a:rPr lang="en-GB" sz="1200" b="1" dirty="0" smtClean="0"/>
              <a:t>Fax: +48 77 4380381</a:t>
            </a:r>
            <a:endParaRPr lang="pl-PL" sz="1200" b="1" dirty="0" smtClean="0"/>
          </a:p>
          <a:p>
            <a:pPr marL="0" indent="0">
              <a:buNone/>
            </a:pPr>
            <a:endParaRPr lang="pl-PL" sz="1200" b="1" dirty="0"/>
          </a:p>
          <a:p>
            <a:pPr marL="0" indent="0">
              <a:buNone/>
            </a:pPr>
            <a:r>
              <a:rPr lang="pl-PL" sz="1200" b="1" dirty="0" smtClean="0">
                <a:hlinkClick r:id="rId3"/>
              </a:rPr>
              <a:t>www.europradziad.pl</a:t>
            </a:r>
            <a:r>
              <a:rPr lang="pl-PL" sz="1200" b="1" dirty="0" smtClean="0"/>
              <a:t> </a:t>
            </a:r>
            <a:endParaRPr lang="pl-PL" sz="1200" b="1" dirty="0"/>
          </a:p>
          <a:p>
            <a:pPr marL="0" indent="0">
              <a:buNone/>
            </a:pPr>
            <a:r>
              <a:rPr lang="pl-PL" sz="1200" b="1" dirty="0" smtClean="0">
                <a:hlinkClick r:id="rId4"/>
              </a:rPr>
              <a:t>www.facebook.com/Euroregion-Pradziad</a:t>
            </a:r>
            <a:r>
              <a:rPr lang="pl-PL" sz="1200" b="1" dirty="0" smtClean="0"/>
              <a:t> </a:t>
            </a:r>
            <a:endParaRPr lang="pl-PL" sz="1200" b="1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08" y="764704"/>
            <a:ext cx="8258175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0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sz="2400" dirty="0">
                <a:latin typeface="+mj-lt"/>
              </a:rPr>
              <a:t>FUNDUSZ MIKROPROJEKTÓW </a:t>
            </a:r>
            <a:br>
              <a:rPr lang="pl-PL" sz="2400" dirty="0">
                <a:latin typeface="+mj-lt"/>
              </a:rPr>
            </a:br>
            <a:r>
              <a:rPr lang="pl-PL" sz="2400" dirty="0">
                <a:latin typeface="+mj-lt"/>
              </a:rPr>
              <a:t>W EUROREGIONIE PRADZIAD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Interreg V-A Republika Czeska - Polska</a:t>
            </a:r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cs-CZ" b="1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algn="ctr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57200" y="2552775"/>
          <a:ext cx="8229600" cy="2620813"/>
        </p:xfrm>
        <a:graphic>
          <a:graphicData uri="http://schemas.openxmlformats.org/drawingml/2006/table">
            <a:tbl>
              <a:tblPr/>
              <a:tblGrid>
                <a:gridCol w="1418569"/>
                <a:gridCol w="2963795"/>
                <a:gridCol w="607959"/>
                <a:gridCol w="3239277"/>
              </a:tblGrid>
              <a:tr h="18991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Wydatki na wyposażenie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5.1. Sprzęt biurowy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Sprzęt biurowy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99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5.2. Sprzęt komputerowy i oprogramowanie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Sprzęt komputerowy i oprogramowanie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99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5.3.  Meble i instalacje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Meble i instalacje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99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"/>
                        </a:rPr>
                        <a:t>5.4.  Sprzęt laboratoryjny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1899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5.5.  Maszyny i urządzenia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Maszyny i urządzenia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99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5.6.  Narzędzia lub wyposażenie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Narzędzia lub wyposażenie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99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"/>
                        </a:rPr>
                        <a:t>5.7.  Pojazdy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4184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5.8.  Inny sprzęt niezbędny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Inny sprzęt niezbędny dla realizacji projektów (np. podręczniki, pilki siatki, drobne wyposażenie)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99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"/>
                        </a:rPr>
                        <a:t>5.9.  Świadczenia niepieniężne - użyczenia sprzętu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1899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Wydatki na zakup nieruchomości i roboty budowlane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"/>
                        </a:rPr>
                        <a:t>6.1.  Nabycie gruntów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99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"/>
                        </a:rPr>
                        <a:t>6.2.  Nabycie budynków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99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6.3.  Roboty budowlane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Roboty budowlane, zakupy do wytworzenia środka trwałego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99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"/>
                        </a:rPr>
                        <a:t>6.4. Świadczenia niepieniężne - nieruchomości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B0F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496" marR="9496" marT="94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87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75456"/>
          </a:xfrm>
        </p:spPr>
        <p:txBody>
          <a:bodyPr/>
          <a:lstStyle/>
          <a:p>
            <a:r>
              <a:rPr lang="pl-PL" sz="2200" b="1" dirty="0" smtClean="0">
                <a:latin typeface="+mj-lt"/>
              </a:rPr>
              <a:t>ZASADY OGÓLNE KWALIFIKOWALNOŚCI WYDATKÓW</a:t>
            </a:r>
            <a:endParaRPr lang="pl-PL" sz="2200" b="1" dirty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  <a:defRPr/>
            </a:pPr>
            <a:r>
              <a:rPr lang="pl-PL" sz="1600" kern="0" dirty="0">
                <a:solidFill>
                  <a:srgbClr val="000000"/>
                </a:solidFill>
              </a:rPr>
              <a:t>Wydatkami kwalifikowanymi są te wydatki mikroprojektu, które mogą być współfinansowane z Europejskiego Funduszu Rozwoju Regionalnego (EFRR), czyli:</a:t>
            </a:r>
          </a:p>
          <a:p>
            <a:pPr marL="360000" lvl="0" indent="-360000" algn="just" eaLnBrk="0" fontAlgn="base" hangingPunct="0">
              <a:spcBef>
                <a:spcPts val="3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pl-PL" sz="1600" kern="0" dirty="0">
                <a:solidFill>
                  <a:srgbClr val="000000"/>
                </a:solidFill>
              </a:rPr>
              <a:t>ponoszone są na określony cel </a:t>
            </a:r>
            <a:r>
              <a:rPr lang="pl-PL" sz="1600" kern="0" dirty="0" smtClean="0">
                <a:solidFill>
                  <a:srgbClr val="000000"/>
                </a:solidFill>
              </a:rPr>
              <a:t>projektu</a:t>
            </a:r>
            <a:endParaRPr lang="pl-PL" sz="1600" kern="0" dirty="0">
              <a:solidFill>
                <a:srgbClr val="000000"/>
              </a:solidFill>
            </a:endParaRPr>
          </a:p>
          <a:p>
            <a:pPr marL="360000" lvl="0" indent="-360000" algn="just" eaLnBrk="0" fontAlgn="base" hangingPunct="0">
              <a:spcBef>
                <a:spcPts val="3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pl-PL" sz="1600" kern="0" dirty="0">
                <a:solidFill>
                  <a:srgbClr val="000000"/>
                </a:solidFill>
              </a:rPr>
              <a:t>powstały w okresie określonym w Umowie o dofinansowanie </a:t>
            </a:r>
            <a:r>
              <a:rPr lang="pl-PL" sz="1600" kern="0" dirty="0" smtClean="0">
                <a:solidFill>
                  <a:srgbClr val="000000"/>
                </a:solidFill>
              </a:rPr>
              <a:t>mikroprojektu</a:t>
            </a:r>
            <a:endParaRPr lang="pl-PL" sz="1600" kern="0" dirty="0">
              <a:solidFill>
                <a:srgbClr val="000000"/>
              </a:solidFill>
            </a:endParaRPr>
          </a:p>
          <a:p>
            <a:pPr marL="360000" lvl="0" indent="-360000" algn="just" eaLnBrk="0" fontAlgn="base" hangingPunct="0">
              <a:spcBef>
                <a:spcPts val="3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pl-PL" sz="1600" kern="0" dirty="0">
                <a:solidFill>
                  <a:srgbClr val="000000"/>
                </a:solidFill>
              </a:rPr>
              <a:t>są zgodne z właściwymi przepisami UE, zasadami określonymi na poziomie Programu i zasadami krajowymi i </a:t>
            </a:r>
            <a:r>
              <a:rPr lang="pl-PL" sz="1600" kern="0" dirty="0" smtClean="0">
                <a:solidFill>
                  <a:srgbClr val="000000"/>
                </a:solidFill>
              </a:rPr>
              <a:t>innymi</a:t>
            </a:r>
            <a:endParaRPr lang="pl-PL" sz="1600" kern="0" dirty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  <a:defRPr/>
            </a:pPr>
            <a:endParaRPr lang="pl-PL" sz="1600" kern="0" dirty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  <a:defRPr/>
            </a:pPr>
            <a:r>
              <a:rPr lang="pl-PL" sz="1600" kern="0" dirty="0">
                <a:solidFill>
                  <a:srgbClr val="000000"/>
                </a:solidFill>
              </a:rPr>
              <a:t>Ponadto wydatki muszą: </a:t>
            </a:r>
          </a:p>
          <a:p>
            <a:pPr marL="360000" lvl="0" indent="-360000" algn="just" eaLnBrk="0" fontAlgn="base" hangingPunct="0">
              <a:spcBef>
                <a:spcPts val="3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</a:rPr>
              <a:t>odpowiadać cenom przyjętym zwyczajowo w miejscu i </a:t>
            </a:r>
            <a:r>
              <a:rPr lang="pl-PL" sz="1600" kern="0" dirty="0" smtClean="0">
                <a:solidFill>
                  <a:srgbClr val="000000"/>
                </a:solidFill>
              </a:rPr>
              <a:t>czasie </a:t>
            </a:r>
            <a:endParaRPr lang="pl-PL" sz="1600" kern="0" dirty="0">
              <a:solidFill>
                <a:srgbClr val="000000"/>
              </a:solidFill>
            </a:endParaRPr>
          </a:p>
          <a:p>
            <a:pPr marL="360000" lvl="0" indent="-360000" algn="just" eaLnBrk="0" fontAlgn="base" hangingPunct="0">
              <a:spcBef>
                <a:spcPts val="3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</a:rPr>
              <a:t>być niezbędne do osiągnięcia celów projektu </a:t>
            </a:r>
          </a:p>
          <a:p>
            <a:pPr marL="360000" lvl="0" indent="-360000" algn="just" eaLnBrk="0" fontAlgn="base" hangingPunct="0">
              <a:spcBef>
                <a:spcPts val="3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</a:rPr>
              <a:t>być poniesione w taki sposób, aby osiągnięto optymalną relację pomiędzy ich gospodarnością, celowością i </a:t>
            </a:r>
            <a:r>
              <a:rPr lang="pl-PL" sz="1600" kern="0" dirty="0" smtClean="0">
                <a:solidFill>
                  <a:srgbClr val="000000"/>
                </a:solidFill>
              </a:rPr>
              <a:t>efektywnością</a:t>
            </a:r>
            <a:endParaRPr lang="pl-PL" sz="1600" kern="0" dirty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  <a:defRPr/>
            </a:pPr>
            <a:endParaRPr lang="pl-PL" sz="1600" kern="0" dirty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  <a:defRPr/>
            </a:pPr>
            <a:r>
              <a:rPr lang="pl-PL" sz="1600" kern="0" dirty="0">
                <a:solidFill>
                  <a:srgbClr val="000000"/>
                </a:solidFill>
              </a:rPr>
              <a:t>Kwalifikowalność wydatków projektu oceniana jest indywidualnie pod kątem tego, czy wydatek poniesiony był w związku z osiągnięciem celu projektu. </a:t>
            </a: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/>
              <a:t>Interreg V-A Republika Czeska - Polska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2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194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HORYZONT CZASOWY </a:t>
            </a:r>
            <a:r>
              <a:rPr lang="pl-PL" sz="2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KWALIFIKOWALNOŚCI </a:t>
            </a:r>
            <a:r>
              <a:rPr lang="pl-PL" sz="2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WYD</a:t>
            </a:r>
            <a:r>
              <a:rPr lang="pl-PL" sz="2200" b="1" kern="0" dirty="0">
                <a:effectLst/>
                <a:latin typeface="+mj-lt"/>
              </a:rPr>
              <a:t>ATKÓW</a:t>
            </a:r>
            <a:endParaRPr lang="pl-PL" sz="2200" dirty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l-PL" sz="1700" b="1" kern="0" dirty="0">
                <a:solidFill>
                  <a:srgbClr val="000000"/>
                </a:solidFill>
              </a:rPr>
              <a:t>Wydatki na realizację projektu </a:t>
            </a:r>
            <a:r>
              <a:rPr lang="pl-PL" sz="1700" kern="0" dirty="0" smtClean="0">
                <a:solidFill>
                  <a:srgbClr val="000000"/>
                </a:solidFill>
              </a:rPr>
              <a:t>– są </a:t>
            </a:r>
            <a:r>
              <a:rPr lang="pl-PL" sz="1700" kern="0" dirty="0">
                <a:solidFill>
                  <a:srgbClr val="000000"/>
                </a:solidFill>
              </a:rPr>
              <a:t>kwalifikowalne </a:t>
            </a:r>
            <a:r>
              <a:rPr lang="pl-PL" sz="1700" u="sng" kern="0" dirty="0">
                <a:solidFill>
                  <a:srgbClr val="FF0000"/>
                </a:solidFill>
              </a:rPr>
              <a:t>od dnia następującego po dniu zaewidencjonowania wniosku </a:t>
            </a:r>
            <a:r>
              <a:rPr lang="pl-PL" sz="1700" kern="0" dirty="0">
                <a:solidFill>
                  <a:srgbClr val="FF0000"/>
                </a:solidFill>
              </a:rPr>
              <a:t>projektowego w systemie </a:t>
            </a:r>
            <a:r>
              <a:rPr lang="pl-PL" sz="1700" kern="0" dirty="0" smtClean="0">
                <a:solidFill>
                  <a:srgbClr val="FF0000"/>
                </a:solidFill>
              </a:rPr>
              <a:t>informatycznym</a:t>
            </a:r>
            <a:r>
              <a:rPr lang="pl-PL" sz="1700" kern="0" dirty="0" smtClean="0">
                <a:solidFill>
                  <a:srgbClr val="000000"/>
                </a:solidFill>
              </a:rPr>
              <a:t>. (O ile taki termin wskazano również w samym wniosku projektowym).</a:t>
            </a:r>
            <a:endParaRPr lang="pl-PL" sz="1700" kern="0" dirty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1700" kern="0" dirty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l-PL" sz="1700" kern="0" dirty="0">
                <a:solidFill>
                  <a:srgbClr val="000000"/>
                </a:solidFill>
              </a:rPr>
              <a:t>Ostateczny termin kwalifikowalności wydatków jest w przypadku każdego mikroprojektu określony terminem zakończenia realizacji (wskazanym w Umowie) i terminem złożenia końcowego Oświadczenia o zrealizowanych wydatkach za część mikroprojektu (typ A) /ew. mikroprojektu (typ B i C).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1700" b="1" kern="0" dirty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l-PL" sz="1700" kern="0" dirty="0">
                <a:solidFill>
                  <a:srgbClr val="000000"/>
                </a:solidFill>
              </a:rPr>
              <a:t>Po stronie polskiej, aby wydatek mógł być uznany za kwalifikowalny musi być poniesiony </a:t>
            </a:r>
            <a:br>
              <a:rPr lang="pl-PL" sz="1700" kern="0" dirty="0">
                <a:solidFill>
                  <a:srgbClr val="000000"/>
                </a:solidFill>
              </a:rPr>
            </a:br>
            <a:r>
              <a:rPr lang="pl-PL" sz="1700" kern="0" dirty="0">
                <a:solidFill>
                  <a:srgbClr val="000000"/>
                </a:solidFill>
              </a:rPr>
              <a:t>w ciągu 30 dni od zakończenia realizacji projektu i dotyczyć działań zrealizowanych w okresie realizacji projektu.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1700" kern="0" dirty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l-PL" sz="1700" kern="0" dirty="0">
                <a:solidFill>
                  <a:srgbClr val="000000"/>
                </a:solidFill>
              </a:rPr>
              <a:t>Odstępstwo od tej zasady stanowią: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1700" kern="0" dirty="0">
              <a:solidFill>
                <a:srgbClr val="000000"/>
              </a:solidFill>
            </a:endParaRPr>
          </a:p>
          <a:p>
            <a:pPr marL="286650" indent="-28575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700" b="1" kern="0" dirty="0" smtClean="0">
                <a:solidFill>
                  <a:srgbClr val="000000"/>
                </a:solidFill>
              </a:rPr>
              <a:t>  </a:t>
            </a:r>
            <a:r>
              <a:rPr lang="pl-PL" sz="1700" kern="0" dirty="0">
                <a:solidFill>
                  <a:srgbClr val="000000"/>
                </a:solidFill>
              </a:rPr>
              <a:t>Wydatki na przygotowanie projektu </a:t>
            </a:r>
            <a:r>
              <a:rPr lang="pl-PL" sz="1700" kern="0" dirty="0" smtClean="0">
                <a:solidFill>
                  <a:srgbClr val="000000"/>
                </a:solidFill>
              </a:rPr>
              <a:t>– mogą </a:t>
            </a:r>
            <a:r>
              <a:rPr lang="pl-PL" sz="1700" kern="0" dirty="0">
                <a:solidFill>
                  <a:srgbClr val="000000"/>
                </a:solidFill>
              </a:rPr>
              <a:t>one powstać w okresie od 01.01.2014r. </a:t>
            </a:r>
            <a:r>
              <a:rPr lang="pl-PL" sz="1700" kern="0" dirty="0">
                <a:solidFill>
                  <a:srgbClr val="FF0000"/>
                </a:solidFill>
              </a:rPr>
              <a:t>do momentu zaewidencjonowania mikroprojektu w systemie </a:t>
            </a:r>
            <a:r>
              <a:rPr lang="pl-PL" sz="1700" kern="0" dirty="0" smtClean="0">
                <a:solidFill>
                  <a:srgbClr val="FF0000"/>
                </a:solidFill>
              </a:rPr>
              <a:t>informatycznym </a:t>
            </a:r>
            <a:r>
              <a:rPr lang="pl-PL" sz="1700" kern="0" dirty="0">
                <a:solidFill>
                  <a:srgbClr val="FF0000"/>
                </a:solidFill>
              </a:rPr>
              <a:t>(tylko </a:t>
            </a:r>
            <a:br>
              <a:rPr lang="pl-PL" sz="1700" kern="0" dirty="0">
                <a:solidFill>
                  <a:srgbClr val="FF0000"/>
                </a:solidFill>
              </a:rPr>
            </a:br>
            <a:r>
              <a:rPr lang="pl-PL" sz="1700" kern="0" dirty="0">
                <a:solidFill>
                  <a:srgbClr val="FF0000"/>
                </a:solidFill>
              </a:rPr>
              <a:t>w </a:t>
            </a:r>
            <a:r>
              <a:rPr lang="pl-PL" sz="1700" kern="0" dirty="0" smtClean="0">
                <a:solidFill>
                  <a:srgbClr val="FF0000"/>
                </a:solidFill>
              </a:rPr>
              <a:t>mikroprojektach </a:t>
            </a:r>
            <a:r>
              <a:rPr lang="pl-PL" sz="1700" kern="0" dirty="0">
                <a:solidFill>
                  <a:srgbClr val="FF0000"/>
                </a:solidFill>
              </a:rPr>
              <a:t>typu A i</a:t>
            </a:r>
            <a:r>
              <a:rPr lang="pl-PL" sz="1700" kern="0" dirty="0">
                <a:solidFill>
                  <a:srgbClr val="000000"/>
                </a:solidFill>
              </a:rPr>
              <a:t> tylko do wysokości 1% całkowitych wydatków kwalifikowalnych projektu)</a:t>
            </a:r>
          </a:p>
          <a:p>
            <a:pPr lvl="0" indent="-70200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1700" kern="0" dirty="0">
              <a:solidFill>
                <a:srgbClr val="000000"/>
              </a:solidFill>
            </a:endParaRPr>
          </a:p>
          <a:p>
            <a:pPr lvl="0" indent="-3420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l-PL" sz="1700" kern="0" dirty="0">
                <a:solidFill>
                  <a:srgbClr val="000000"/>
                </a:solidFill>
              </a:rPr>
              <a:t>wydatki związane z przygotowaniem dokumentacji niezbędnej do uzyskania pozwoleń związanych z robotami budowlanymi (w projektach obejmujących roboty budowlane) – mogą powstać przed zaewidencjonowaniem wniosku w systemie, jednak nie wcześniej niż </a:t>
            </a:r>
            <a:r>
              <a:rPr lang="pl-PL" sz="1700" kern="0" dirty="0" smtClean="0">
                <a:solidFill>
                  <a:srgbClr val="000000"/>
                </a:solidFill>
              </a:rPr>
              <a:t>01.01.2014r</a:t>
            </a:r>
            <a:r>
              <a:rPr lang="pl-PL" sz="1700" kern="0" dirty="0">
                <a:solidFill>
                  <a:srgbClr val="000000"/>
                </a:solidFill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/>
              <a:t>Interreg V-A Republika Czeska - Polska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080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793" cy="836712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177800" indent="-84138" algn="just">
              <a:spcBef>
                <a:spcPts val="200"/>
              </a:spcBef>
              <a:buFontTx/>
              <a:buNone/>
            </a:pPr>
            <a:r>
              <a:rPr lang="pl-PL" dirty="0">
                <a:solidFill>
                  <a:schemeClr val="tx1"/>
                </a:solidFill>
                <a:latin typeface="Bookman Old Style" pitchFamily="18" charset="0"/>
              </a:rPr>
              <a:t>	</a:t>
            </a:r>
            <a:endParaRPr lang="pl-PL" sz="800" dirty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/>
              <a:t>Interreg V-A Republika Czeska - Polska</a:t>
            </a:r>
            <a:endParaRPr lang="cs-CZ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endParaRPr lang="pl-PL" sz="24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5" y="764703"/>
            <a:ext cx="9114310" cy="590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3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194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KOSZTY POŚREDNIE I BEZPOŚREDNIE</a:t>
            </a:r>
            <a:endParaRPr lang="pl-PL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/>
              <a:t>Interreg V-A Republika Czeska - Polska</a:t>
            </a:r>
            <a:endParaRPr lang="cs-CZ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120744"/>
            <a:ext cx="8370189" cy="400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9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194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latin typeface="Century Gothic"/>
              </a:rPr>
              <a:t>Koszty pośrednie i bezpośrednie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177800" lvl="1" indent="-84138" algn="just">
              <a:spcBef>
                <a:spcPts val="200"/>
              </a:spcBef>
              <a:buNone/>
            </a:pPr>
            <a:r>
              <a:rPr lang="pl-PL" sz="1600" dirty="0">
                <a:latin typeface="Bookman Old Style" pitchFamily="18" charset="0"/>
              </a:rPr>
              <a:t>	</a:t>
            </a:r>
            <a:r>
              <a:rPr lang="pl-PL" sz="1800" dirty="0">
                <a:solidFill>
                  <a:schemeClr val="tx1"/>
                </a:solidFill>
              </a:rPr>
              <a:t>Poniższy przykład w tabeli pokazuje algorytm </a:t>
            </a:r>
            <a:r>
              <a:rPr lang="pl-PL" sz="1800" dirty="0" smtClean="0">
                <a:solidFill>
                  <a:schemeClr val="tx1"/>
                </a:solidFill>
              </a:rPr>
              <a:t>wyliczenia </a:t>
            </a:r>
            <a:r>
              <a:rPr lang="pl-PL" sz="1800" dirty="0">
                <a:solidFill>
                  <a:schemeClr val="tx1"/>
                </a:solidFill>
              </a:rPr>
              <a:t>r</a:t>
            </a:r>
            <a:r>
              <a:rPr lang="pl-PL" sz="1800" dirty="0" smtClean="0">
                <a:solidFill>
                  <a:schemeClr val="tx1"/>
                </a:solidFill>
              </a:rPr>
              <a:t>yczałtów:</a:t>
            </a:r>
            <a:endParaRPr lang="pl-PL" sz="1800" dirty="0">
              <a:solidFill>
                <a:schemeClr val="tx1"/>
              </a:solidFill>
            </a:endParaRPr>
          </a:p>
          <a:p>
            <a:pPr marL="177800" indent="-84138" algn="just">
              <a:spcBef>
                <a:spcPts val="200"/>
              </a:spcBef>
              <a:buFontTx/>
              <a:buNone/>
            </a:pPr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/>
              <a:t>Interreg V-A Republika Czeska - Polska</a:t>
            </a:r>
            <a:endParaRPr lang="cs-CZ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219672"/>
            <a:ext cx="8208912" cy="372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10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417" y="980728"/>
            <a:ext cx="8229600" cy="6194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latin typeface="+mj-lt"/>
              </a:rPr>
              <a:t>Kategoria </a:t>
            </a:r>
            <a:r>
              <a:rPr lang="pl-PL" sz="2400" b="1" dirty="0">
                <a:latin typeface="+mj-lt"/>
              </a:rPr>
              <a:t>1 – KOSZTY PERSONELU</a:t>
            </a:r>
            <a:endParaRPr lang="pl-PL" sz="2200" dirty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177800" indent="-84138" algn="just">
              <a:spcBef>
                <a:spcPts val="200"/>
              </a:spcBef>
              <a:buFontTx/>
              <a:buNone/>
            </a:pPr>
            <a:endParaRPr lang="pl-PL" sz="8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</a:pPr>
            <a:r>
              <a:rPr lang="pl-PL" sz="1800" kern="0" dirty="0">
                <a:solidFill>
                  <a:srgbClr val="000000"/>
                </a:solidFill>
              </a:rPr>
              <a:t>Wydatki na koszty personelu składają się z </a:t>
            </a:r>
            <a:r>
              <a:rPr lang="pl-PL" sz="1800" kern="0" dirty="0" smtClean="0">
                <a:solidFill>
                  <a:srgbClr val="000000"/>
                </a:solidFill>
              </a:rPr>
              <a:t>kosztów personelu  </a:t>
            </a:r>
            <a:r>
              <a:rPr lang="pl-PL" sz="1800" kern="0" dirty="0">
                <a:solidFill>
                  <a:srgbClr val="000000"/>
                </a:solidFill>
              </a:rPr>
              <a:t>zatrudnionego przez beneficjenta w jeden z następujących sposobów :</a:t>
            </a:r>
          </a:p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</a:pPr>
            <a:endParaRPr lang="pl-PL" sz="1800" kern="0" dirty="0" smtClean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 typeface="+mj-lt"/>
              <a:buAutoNum type="alphaLcParenR"/>
            </a:pPr>
            <a:r>
              <a:rPr lang="pl-PL" sz="1800" b="1" kern="0" dirty="0" smtClean="0">
                <a:solidFill>
                  <a:srgbClr val="000000"/>
                </a:solidFill>
              </a:rPr>
              <a:t>w pełnym wymiarze czasu pracy</a:t>
            </a:r>
            <a:r>
              <a:rPr lang="pl-PL" sz="1800" kern="0" dirty="0" smtClean="0">
                <a:solidFill>
                  <a:srgbClr val="000000"/>
                </a:solidFill>
              </a:rPr>
              <a:t> </a:t>
            </a: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Font typeface="+mj-lt"/>
              <a:buAutoNum type="alphaLcParenR"/>
            </a:pPr>
            <a:r>
              <a:rPr lang="pl-PL" sz="1800" b="1" kern="0" dirty="0" smtClean="0">
                <a:solidFill>
                  <a:srgbClr val="000000"/>
                </a:solidFill>
              </a:rPr>
              <a:t>w niepełnym wymiarze czasu pracy przy stałej liczbie godzin pracy </a:t>
            </a:r>
            <a:br>
              <a:rPr lang="pl-PL" sz="1800" b="1" kern="0" dirty="0" smtClean="0">
                <a:solidFill>
                  <a:srgbClr val="000000"/>
                </a:solidFill>
              </a:rPr>
            </a:br>
            <a:r>
              <a:rPr lang="pl-PL" sz="1800" b="1" kern="0" dirty="0" smtClean="0">
                <a:solidFill>
                  <a:srgbClr val="000000"/>
                </a:solidFill>
              </a:rPr>
              <a:t>w miesiącu</a:t>
            </a: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None/>
            </a:pPr>
            <a:r>
              <a:rPr lang="pl-PL" sz="1800" b="1" kern="0" dirty="0" smtClean="0">
                <a:solidFill>
                  <a:srgbClr val="000000"/>
                </a:solidFill>
              </a:rPr>
              <a:t>c)	w niepełnym wymiarze czasu pracy z elastyczną liczbą godzin pracy </a:t>
            </a:r>
            <a:br>
              <a:rPr lang="pl-PL" sz="1800" b="1" kern="0" dirty="0" smtClean="0">
                <a:solidFill>
                  <a:srgbClr val="000000"/>
                </a:solidFill>
              </a:rPr>
            </a:br>
            <a:r>
              <a:rPr lang="pl-PL" sz="1800" b="1" kern="0" dirty="0" smtClean="0">
                <a:solidFill>
                  <a:srgbClr val="000000"/>
                </a:solidFill>
              </a:rPr>
              <a:t>w miesiącu, lub</a:t>
            </a:r>
            <a:endParaRPr lang="pl-PL" sz="1800" kern="0" dirty="0" smtClean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300"/>
              </a:spcBef>
              <a:spcAft>
                <a:spcPct val="0"/>
              </a:spcAft>
              <a:buNone/>
            </a:pPr>
            <a:r>
              <a:rPr lang="pl-PL" sz="1800" b="1" kern="0" dirty="0" smtClean="0">
                <a:solidFill>
                  <a:srgbClr val="000000"/>
                </a:solidFill>
              </a:rPr>
              <a:t>d) na zasadzie pracy liczonej na godziny ( stały lub zmienny odsetek kosztów zatrudnienia)</a:t>
            </a: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  <a:buNone/>
            </a:pPr>
            <a:endParaRPr lang="pl-PL" sz="1800" b="1" kern="0" dirty="0">
              <a:solidFill>
                <a:srgbClr val="000000"/>
              </a:solidFill>
            </a:endParaRPr>
          </a:p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</a:pPr>
            <a:r>
              <a:rPr lang="pl-PL" sz="1800" kern="0" dirty="0">
                <a:solidFill>
                  <a:srgbClr val="000000"/>
                </a:solidFill>
              </a:rPr>
              <a:t>Kwalifikowalne są wyłącznie koszty personelu wykonującego działania, których podmiot by nie wykonywał, gdyby nie realizowano danego projektu lub jego części. Działania te muszą być określone w umowie o </a:t>
            </a:r>
            <a:r>
              <a:rPr lang="pl-PL" sz="1800" kern="0" dirty="0" smtClean="0">
                <a:solidFill>
                  <a:schemeClr val="tx1"/>
                </a:solidFill>
              </a:rPr>
              <a:t>pracę/umowie zlecenie/umowie o </a:t>
            </a:r>
            <a:r>
              <a:rPr lang="pl-PL" sz="1800" kern="0" dirty="0">
                <a:solidFill>
                  <a:schemeClr val="tx1"/>
                </a:solidFill>
              </a:rPr>
              <a:t>dzieło, </a:t>
            </a:r>
            <a:r>
              <a:rPr lang="pl-PL" sz="1800" kern="0" dirty="0">
                <a:solidFill>
                  <a:srgbClr val="000000"/>
                </a:solidFill>
              </a:rPr>
              <a:t>decyzji o mianowaniu (zwanych dalej "dokumentami  zatrudnienia") lub </a:t>
            </a:r>
            <a:r>
              <a:rPr lang="pl-PL" sz="1800" kern="0" dirty="0" smtClean="0">
                <a:solidFill>
                  <a:srgbClr val="000000"/>
                </a:solidFill>
              </a:rPr>
              <a:t>w </a:t>
            </a:r>
            <a:r>
              <a:rPr lang="pl-PL" sz="1800" kern="0" dirty="0">
                <a:solidFill>
                  <a:srgbClr val="000000"/>
                </a:solidFill>
              </a:rPr>
              <a:t>przepisach prawa</a:t>
            </a:r>
            <a:r>
              <a:rPr lang="pl-PL" sz="1800" kern="0" dirty="0" smtClean="0">
                <a:solidFill>
                  <a:srgbClr val="000000"/>
                </a:solidFill>
              </a:rPr>
              <a:t>. </a:t>
            </a:r>
          </a:p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</a:pPr>
            <a:r>
              <a:rPr lang="pl-PL" sz="1800" b="1" kern="0" dirty="0" smtClean="0">
                <a:solidFill>
                  <a:srgbClr val="FF0000"/>
                </a:solidFill>
              </a:rPr>
              <a:t>Po polskiej stronie wydatki poniesione na wynagrodzenie osoby zaangażowanej do projektu na podstawie umowy zlecenia, która jest jednocześnie pracownikiem beneficjenta, </a:t>
            </a:r>
            <a:r>
              <a:rPr lang="pl-PL" sz="1800" b="1" u="sng" kern="0" dirty="0" smtClean="0">
                <a:solidFill>
                  <a:srgbClr val="FF0000"/>
                </a:solidFill>
              </a:rPr>
              <a:t>są wydatkiem  niekwalifikowalnym</a:t>
            </a:r>
            <a:r>
              <a:rPr lang="pl-PL" sz="1800" b="1" kern="0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</a:pPr>
            <a:r>
              <a:rPr lang="pl-PL" sz="1600" dirty="0"/>
              <a:t>Kwalifikowalny koszt bezpośredni to koszt personelu związanego bezpośrednio z realizacją projektu, nie obejmuje kosztów personelu zapewniającego bieżącą działalność organizacji i w ramach tego wykonującego również działania związane z projektem, przykładowo: księgowości instytucji, personelu sprzątającego (są one ujęte w kosztach pośrednich (ogólnych</a:t>
            </a:r>
            <a:r>
              <a:rPr lang="pl-PL" sz="1600" dirty="0" smtClean="0"/>
              <a:t>)). </a:t>
            </a:r>
            <a:r>
              <a:rPr lang="pl-PL" sz="1600" dirty="0"/>
              <a:t>Nie jest przy tym istotne, czy ten bezpośredni koszt personelu wykazywany jest w formie rzeczywistej czy uproszczonej (stawką ryczałtową). 	</a:t>
            </a:r>
          </a:p>
          <a:p>
            <a:pPr marL="0" lvl="0" indent="0" algn="just" eaLnBrk="0" fontAlgn="base" hangingPunct="0">
              <a:spcBef>
                <a:spcPts val="300"/>
              </a:spcBef>
              <a:spcAft>
                <a:spcPct val="0"/>
              </a:spcAft>
              <a:buNone/>
            </a:pPr>
            <a:endParaRPr lang="pl-PL" sz="1800" b="1" kern="0" dirty="0">
              <a:solidFill>
                <a:srgbClr val="FF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/>
              <a:t>Interreg V-A Republika Czeska - Polska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28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793" cy="877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3417" y="980728"/>
            <a:ext cx="8229600" cy="6194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pl-PL" sz="2400" b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pl-PL" sz="2400" dirty="0">
                <a:latin typeface="+mj-lt"/>
              </a:rPr>
              <a:t/>
            </a:r>
            <a:br>
              <a:rPr lang="pl-PL" sz="2400" dirty="0">
                <a:latin typeface="+mj-lt"/>
              </a:rPr>
            </a:br>
            <a:r>
              <a:rPr lang="pl-PL" sz="2400" b="1" dirty="0">
                <a:solidFill>
                  <a:srgbClr val="2F5897"/>
                </a:solidFill>
                <a:latin typeface="Century Gothic"/>
              </a:rPr>
              <a:t>Za kwalifikowane mogą </a:t>
            </a:r>
            <a:r>
              <a:rPr lang="pl-PL" sz="2400" b="1" dirty="0" smtClean="0">
                <a:solidFill>
                  <a:srgbClr val="2F5897"/>
                </a:solidFill>
                <a:latin typeface="Century Gothic"/>
              </a:rPr>
              <a:t>być uznane</a:t>
            </a:r>
            <a:r>
              <a:rPr lang="pl-PL" sz="2400" dirty="0">
                <a:solidFill>
                  <a:srgbClr val="2F5897"/>
                </a:solidFill>
                <a:latin typeface="Century Gothic"/>
              </a:rPr>
              <a:t>:</a:t>
            </a:r>
            <a:endParaRPr lang="pl-PL" sz="2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l-PL" sz="800" kern="0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0"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wynagrodzenie zasadnicze </a:t>
            </a:r>
            <a:r>
              <a:rPr lang="pl-PL" sz="1800" kern="0" dirty="0" smtClean="0">
                <a:solidFill>
                  <a:srgbClr val="000000"/>
                </a:solidFill>
              </a:rPr>
              <a:t>brutto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0"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zaliczki na podatek dochodowy od osób </a:t>
            </a:r>
            <a:r>
              <a:rPr lang="pl-PL" sz="1800" kern="0" dirty="0" smtClean="0">
                <a:solidFill>
                  <a:srgbClr val="000000"/>
                </a:solidFill>
              </a:rPr>
              <a:t>fizycznych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0"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obciążenia z tytułu ubezpieczeń zdrowotnych i </a:t>
            </a:r>
            <a:r>
              <a:rPr lang="pl-PL" sz="1800" kern="0" dirty="0" smtClean="0">
                <a:solidFill>
                  <a:srgbClr val="000000"/>
                </a:solidFill>
              </a:rPr>
              <a:t>społecznych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342000"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dodatkowe wynagrodzenie roczne wraz ze składkami wypłacanymi przez </a:t>
            </a:r>
            <a:r>
              <a:rPr lang="pl-PL" sz="1800" kern="0" dirty="0" smtClean="0">
                <a:solidFill>
                  <a:srgbClr val="000000"/>
                </a:solidFill>
              </a:rPr>
              <a:t>pracodawcę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342000"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>
                <a:solidFill>
                  <a:srgbClr val="000000"/>
                </a:solidFill>
              </a:rPr>
              <a:t>premie i nagrody oraz dodatki do wynagrodzeń (funkcyjne, zadaniowe), o ile zostały przyznane zgodnie z obowiązującymi przepisami prawa pracy, regulaminu wynagradzania instytucji beneficjenta oraz w związku z realizowanym </a:t>
            </a:r>
            <a:r>
              <a:rPr lang="pl-PL" sz="1800" kern="0" dirty="0" smtClean="0">
                <a:solidFill>
                  <a:srgbClr val="000000"/>
                </a:solidFill>
              </a:rPr>
              <a:t>projektem</a:t>
            </a:r>
            <a:endParaRPr lang="pl-PL" sz="1800" kern="0" dirty="0">
              <a:solidFill>
                <a:srgbClr val="000000"/>
              </a:solidFill>
            </a:endParaRPr>
          </a:p>
          <a:p>
            <a:pPr lvl="0" algn="just" eaLnBrk="0" fontAlgn="base" hangingPunct="0">
              <a:spcBef>
                <a:spcPts val="200"/>
              </a:spcBef>
              <a:spcAft>
                <a:spcPct val="0"/>
              </a:spcAft>
              <a:buFontTx/>
              <a:buChar char="•"/>
            </a:pPr>
            <a:r>
              <a:rPr lang="pl-PL" sz="1800" kern="0" dirty="0" smtClean="0">
                <a:solidFill>
                  <a:srgbClr val="000000"/>
                </a:solidFill>
              </a:rPr>
              <a:t>koszt </a:t>
            </a:r>
            <a:r>
              <a:rPr lang="pl-PL" sz="1800" kern="0" dirty="0">
                <a:solidFill>
                  <a:srgbClr val="000000"/>
                </a:solidFill>
              </a:rPr>
              <a:t>pracy </a:t>
            </a:r>
            <a:r>
              <a:rPr lang="pl-PL" sz="1800" kern="0" dirty="0" smtClean="0">
                <a:solidFill>
                  <a:srgbClr val="000000"/>
                </a:solidFill>
              </a:rPr>
              <a:t>wolontariuszy</a:t>
            </a:r>
            <a:endParaRPr lang="pl-PL" sz="1800" kern="0" dirty="0">
              <a:solidFill>
                <a:srgbClr val="000000"/>
              </a:solidFill>
            </a:endParaRPr>
          </a:p>
          <a:p>
            <a:pPr marL="177800" indent="-84138" algn="just">
              <a:spcBef>
                <a:spcPts val="200"/>
              </a:spcBef>
              <a:buFontTx/>
              <a:buNone/>
            </a:pPr>
            <a:endParaRPr lang="pl-PL" sz="800" dirty="0" smtClean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4056851" cy="365125"/>
          </a:xfrm>
        </p:spPr>
        <p:txBody>
          <a:bodyPr/>
          <a:lstStyle/>
          <a:p>
            <a:pPr algn="ctr"/>
            <a:r>
              <a:rPr lang="pl-PL" smtClean="0"/>
              <a:t>Interreg V-A Republika Czeska - Polska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650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6241</TotalTime>
  <Words>1782</Words>
  <Application>Microsoft Office PowerPoint</Application>
  <PresentationFormat>Pokaz na ekranie (4:3)</PresentationFormat>
  <Paragraphs>314</Paragraphs>
  <Slides>26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6" baseType="lpstr">
      <vt:lpstr>Arial Unicode MS</vt:lpstr>
      <vt:lpstr>Arial</vt:lpstr>
      <vt:lpstr>Arial Narrow</vt:lpstr>
      <vt:lpstr>Bookman Old Style</vt:lpstr>
      <vt:lpstr>Calibri</vt:lpstr>
      <vt:lpstr>Century Gothic</vt:lpstr>
      <vt:lpstr>Courier New</vt:lpstr>
      <vt:lpstr>Palatino Linotype</vt:lpstr>
      <vt:lpstr>Wingdings</vt:lpstr>
      <vt:lpstr>Exekutivní</vt:lpstr>
      <vt:lpstr>            KWALIFIKOWALNOŚĆ WYDATKÓW       Interreg V-A  Republika Czeska – Polska  Luty 2017 </vt:lpstr>
      <vt:lpstr>ZASADY OGÓLNE KWALIFIKOWALNOŚCI WYDATKÓW</vt:lpstr>
      <vt:lpstr>ZASADY OGÓLNE KWALIFIKOWALNOŚCI WYDATKÓW</vt:lpstr>
      <vt:lpstr>HORYZONT CZASOWY KWALIFIKOWALNOŚCI WYDATKÓW</vt:lpstr>
      <vt:lpstr>Prezentacja programu PowerPoint</vt:lpstr>
      <vt:lpstr>KOSZTY POŚREDNIE I BEZPOŚREDNIE</vt:lpstr>
      <vt:lpstr> Koszty pośrednie i bezpośrednie</vt:lpstr>
      <vt:lpstr> Kategoria 1 – KOSZTY PERSONELU</vt:lpstr>
      <vt:lpstr>    Za kwalifikowane mogą być uznane:</vt:lpstr>
      <vt:lpstr>  Niekwalifikowalne wydatki to:</vt:lpstr>
      <vt:lpstr>  Niekwalifikowalne wydatki to:</vt:lpstr>
      <vt:lpstr>              Kategoria 2 – WYDATKI BIUROWE I ADMINISTRACYJNE –  KOSZTY POŚREDNIE</vt:lpstr>
      <vt:lpstr>              Kategoria 2 – WYDATKI BIUROWE I ADMINISTRACYJNE –  KOSZTY POŚREDNIE</vt:lpstr>
      <vt:lpstr>           Kategoria 3 – KOSZTY PODRÓŻY I ZAKWATEROWANIA</vt:lpstr>
      <vt:lpstr>Kategoria 4 – KOSZTY EKSPERTÓW I USŁUG ZEWNĘTRZNYCH </vt:lpstr>
      <vt:lpstr>           </vt:lpstr>
      <vt:lpstr>           </vt:lpstr>
      <vt:lpstr>           </vt:lpstr>
      <vt:lpstr>           </vt:lpstr>
      <vt:lpstr>           </vt:lpstr>
      <vt:lpstr>           </vt:lpstr>
      <vt:lpstr>Dodatkowe wymogi dla projektów z OP2 i OP4</vt:lpstr>
      <vt:lpstr>A.4 Szczegółowy budżet projektu- jak wypełniać</vt:lpstr>
      <vt:lpstr>FUNDUSZ MIKROPROJEKTÓW  W EUROREGIONIE PRADZIAD</vt:lpstr>
      <vt:lpstr>FUNDUSZ MIKROPROJEKTÓW  W EUROREGIONIE PRADZIAD</vt:lpstr>
      <vt:lpstr>FUNDUSZ MIKROPROJEKTÓW  W EUROREGIONIE PRADZIAD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Kořínek Arnošt</dc:creator>
  <cp:lastModifiedBy>piotr</cp:lastModifiedBy>
  <cp:revision>283</cp:revision>
  <cp:lastPrinted>2017-02-01T13:26:25Z</cp:lastPrinted>
  <dcterms:created xsi:type="dcterms:W3CDTF">2015-07-27T08:43:00Z</dcterms:created>
  <dcterms:modified xsi:type="dcterms:W3CDTF">2017-02-08T09:13:44Z</dcterms:modified>
</cp:coreProperties>
</file>