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9"/>
  </p:notesMasterIdLst>
  <p:handoutMasterIdLst>
    <p:handoutMasterId r:id="rId70"/>
  </p:handoutMasterIdLst>
  <p:sldIdLst>
    <p:sldId id="257" r:id="rId2"/>
    <p:sldId id="274" r:id="rId3"/>
    <p:sldId id="260" r:id="rId4"/>
    <p:sldId id="262" r:id="rId5"/>
    <p:sldId id="314" r:id="rId6"/>
    <p:sldId id="315" r:id="rId7"/>
    <p:sldId id="316" r:id="rId8"/>
    <p:sldId id="319" r:id="rId9"/>
    <p:sldId id="320" r:id="rId10"/>
    <p:sldId id="321" r:id="rId11"/>
    <p:sldId id="264" r:id="rId12"/>
    <p:sldId id="277" r:id="rId13"/>
    <p:sldId id="266" r:id="rId14"/>
    <p:sldId id="267" r:id="rId15"/>
    <p:sldId id="302" r:id="rId16"/>
    <p:sldId id="300" r:id="rId17"/>
    <p:sldId id="303" r:id="rId18"/>
    <p:sldId id="268" r:id="rId19"/>
    <p:sldId id="304" r:id="rId20"/>
    <p:sldId id="317" r:id="rId21"/>
    <p:sldId id="318" r:id="rId22"/>
    <p:sldId id="279" r:id="rId23"/>
    <p:sldId id="306" r:id="rId24"/>
    <p:sldId id="310" r:id="rId25"/>
    <p:sldId id="311" r:id="rId26"/>
    <p:sldId id="275" r:id="rId27"/>
    <p:sldId id="278" r:id="rId28"/>
    <p:sldId id="280" r:id="rId29"/>
    <p:sldId id="307" r:id="rId30"/>
    <p:sldId id="308" r:id="rId31"/>
    <p:sldId id="273" r:id="rId32"/>
    <p:sldId id="281" r:id="rId33"/>
    <p:sldId id="290" r:id="rId34"/>
    <p:sldId id="282" r:id="rId35"/>
    <p:sldId id="298" r:id="rId36"/>
    <p:sldId id="322" r:id="rId37"/>
    <p:sldId id="323" r:id="rId38"/>
    <p:sldId id="324" r:id="rId39"/>
    <p:sldId id="325" r:id="rId40"/>
    <p:sldId id="347" r:id="rId41"/>
    <p:sldId id="348" r:id="rId42"/>
    <p:sldId id="349" r:id="rId43"/>
    <p:sldId id="350" r:id="rId44"/>
    <p:sldId id="351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09" r:id="rId66"/>
    <p:sldId id="312" r:id="rId67"/>
    <p:sldId id="270" r:id="rId68"/>
  </p:sldIdLst>
  <p:sldSz cx="9144000" cy="6858000" type="screen4x3"/>
  <p:notesSz cx="6669088" cy="99187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78D2539-195D-47BF-8988-34814FDB921B}">
          <p14:sldIdLst>
            <p14:sldId id="257"/>
            <p14:sldId id="274"/>
            <p14:sldId id="260"/>
            <p14:sldId id="262"/>
            <p14:sldId id="314"/>
            <p14:sldId id="315"/>
            <p14:sldId id="316"/>
            <p14:sldId id="319"/>
            <p14:sldId id="320"/>
            <p14:sldId id="321"/>
            <p14:sldId id="264"/>
            <p14:sldId id="277"/>
            <p14:sldId id="266"/>
            <p14:sldId id="267"/>
            <p14:sldId id="302"/>
            <p14:sldId id="300"/>
            <p14:sldId id="303"/>
            <p14:sldId id="268"/>
            <p14:sldId id="304"/>
            <p14:sldId id="317"/>
            <p14:sldId id="318"/>
            <p14:sldId id="279"/>
            <p14:sldId id="306"/>
            <p14:sldId id="310"/>
            <p14:sldId id="311"/>
            <p14:sldId id="275"/>
            <p14:sldId id="278"/>
            <p14:sldId id="280"/>
            <p14:sldId id="307"/>
            <p14:sldId id="308"/>
            <p14:sldId id="273"/>
            <p14:sldId id="281"/>
            <p14:sldId id="290"/>
            <p14:sldId id="282"/>
            <p14:sldId id="298"/>
            <p14:sldId id="322"/>
            <p14:sldId id="323"/>
            <p14:sldId id="324"/>
            <p14:sldId id="325"/>
            <p14:sldId id="347"/>
            <p14:sldId id="348"/>
            <p14:sldId id="349"/>
            <p14:sldId id="350"/>
            <p14:sldId id="351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</p14:sldIdLst>
        </p14:section>
        <p14:section name="Sekcja bez tytułu" id="{4BCA31FF-FBEF-48FD-9D4E-DD3D44FF5F64}">
          <p14:sldIdLst>
            <p14:sldId id="309"/>
            <p14:sldId id="312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t>6. 2. 2017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t>6. 2. 2017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1DCCE-12DA-48C1-94C6-39C361F4F0B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4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A16B-3D90-4625-88BB-1656ED154133}" type="datetime1">
              <a:rPr lang="cs-CZ" smtClean="0"/>
              <a:t>6. 2. 2017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39E8-56C7-40E3-AF64-A6C4D9950AA7}" type="datetime1">
              <a:rPr lang="cs-CZ" smtClean="0"/>
              <a:t>6. 2. 2017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6523-938A-4752-8E7A-6FF172D174F5}" type="datetime1">
              <a:rPr lang="cs-CZ" smtClean="0"/>
              <a:t>6. 2. 2017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895C-0E96-4682-BB04-597B4EB76057}" type="datetime1">
              <a:rPr lang="cs-CZ" smtClean="0"/>
              <a:t>6. 2. 2017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27C7-DC20-4803-AED7-7D65625951C3}" type="datetime1">
              <a:rPr lang="cs-CZ" smtClean="0"/>
              <a:t>6. 2. 2017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AA82-436D-4515-8EA5-A9D377C18F29}" type="datetime1">
              <a:rPr lang="cs-CZ" smtClean="0"/>
              <a:t>6. 2. 2017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B98-B20A-4602-B280-FD70FDF9DBBB}" type="datetime1">
              <a:rPr lang="cs-CZ" smtClean="0"/>
              <a:t>6. 2. 2017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3CFD-DF2C-48B4-A3DD-D54507C23413}" type="datetime1">
              <a:rPr lang="cs-CZ" smtClean="0"/>
              <a:t>6. 2. 2017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CFA3-4DF7-4486-BFBC-8E2863F6A021}" type="datetime1">
              <a:rPr lang="cs-CZ" smtClean="0"/>
              <a:t>6. 2. 2017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CD54-5C30-4235-A915-9E564567CA9A}" type="datetime1">
              <a:rPr lang="cs-CZ" smtClean="0"/>
              <a:t>6. 2. 2017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A015-4ECE-4CC7-8C7C-A6AB290D36D9}" type="datetime1">
              <a:rPr lang="cs-CZ" smtClean="0"/>
              <a:t>6. 2. 2017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4D4334-B206-40A8-9BDE-130DE1EC44D4}" type="datetime1">
              <a:rPr lang="cs-CZ" smtClean="0"/>
              <a:t>6. 2. 2017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 smtClean="0"/>
              <a:t>Interreg V-A Republika Czeska - Polska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eu.mssf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ert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radziad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radziad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Euroregion-Pradzia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75891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4128859" cy="365125"/>
          </a:xfrm>
        </p:spPr>
        <p:txBody>
          <a:bodyPr/>
          <a:lstStyle/>
          <a:p>
            <a:r>
              <a:rPr lang="pl-PL" dirty="0"/>
              <a:t> Interreg V-A Republika Czeska – Polska</a:t>
            </a:r>
          </a:p>
          <a:p>
            <a:r>
              <a:rPr lang="pl-PL" dirty="0"/>
              <a:t>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Interreg V-A Česká republika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– Polsko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572000" y="6369438"/>
            <a:ext cx="40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z="1200" dirty="0" smtClean="0">
                <a:latin typeface="Century Gothic" pitchFamily="34" charset="0"/>
              </a:rPr>
              <a:t>Stowarzyszenie Gmin Polskich Euroregionu Pradziad </a:t>
            </a:r>
          </a:p>
          <a:p>
            <a:pPr algn="ctr"/>
            <a:r>
              <a:rPr lang="cs-CZ" sz="1200" dirty="0">
                <a:latin typeface="Century Gothic" pitchFamily="34" charset="0"/>
              </a:rPr>
              <a:t>u</a:t>
            </a:r>
            <a:r>
              <a:rPr lang="cs-CZ" sz="1200" dirty="0" smtClean="0">
                <a:latin typeface="Century Gothic" pitchFamily="34" charset="0"/>
              </a:rPr>
              <a:t>l. Klasztorna 4, 48-200 Prudnik</a:t>
            </a:r>
            <a:endParaRPr lang="cs-CZ" sz="1200" dirty="0">
              <a:latin typeface="Century Gothic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0" y="875890"/>
            <a:ext cx="9144000" cy="54804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/>
              <a:t/>
            </a:r>
            <a:br>
              <a:rPr lang="pl-PL" altLang="pl-PL" sz="3200" b="1" dirty="0"/>
            </a:br>
            <a:r>
              <a:rPr lang="pl-PL" altLang="pl-PL" sz="3200" b="1" dirty="0" smtClean="0"/>
              <a:t>Fundusz Mikroprojektów </a:t>
            </a:r>
            <a:br>
              <a:rPr lang="pl-PL" altLang="pl-PL" sz="3200" b="1" dirty="0" smtClean="0"/>
            </a:br>
            <a:r>
              <a:rPr lang="pl-PL" altLang="pl-PL" sz="3200" b="1" dirty="0" smtClean="0"/>
              <a:t>w Euroregionie Pradziad</a:t>
            </a:r>
            <a:br>
              <a:rPr lang="pl-PL" altLang="pl-PL" sz="3200" b="1" dirty="0" smtClean="0"/>
            </a:br>
            <a:r>
              <a:rPr lang="pl-PL" altLang="pl-PL" sz="3200" b="1" dirty="0"/>
              <a:t/>
            </a:r>
            <a:br>
              <a:rPr lang="pl-PL" altLang="pl-PL" sz="3200" b="1" dirty="0"/>
            </a:b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altLang="pl-PL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altLang="pl-PL" sz="3200" b="1" dirty="0"/>
              <a:t>Interreg V-A </a:t>
            </a:r>
            <a:br>
              <a:rPr lang="pl-PL" altLang="pl-PL" sz="3200" b="1" dirty="0"/>
            </a:br>
            <a:r>
              <a:rPr lang="pl-PL" altLang="pl-PL" sz="3200" b="1" dirty="0"/>
              <a:t>Republika Czeska – </a:t>
            </a:r>
            <a:r>
              <a:rPr lang="pl-PL" altLang="pl-PL" sz="3200" b="1" dirty="0" smtClean="0"/>
              <a:t>Polska</a:t>
            </a:r>
            <a:r>
              <a:rPr lang="pl-PL" altLang="pl-PL" sz="3200" dirty="0"/>
              <a:t/>
            </a:r>
            <a:br>
              <a:rPr lang="pl-PL" altLang="pl-PL" sz="3200" dirty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dirty="0" smtClean="0"/>
              <a:t>Stowarzyszenie Gmin Polskich Euroregionu Pradziad</a:t>
            </a:r>
            <a:br>
              <a:rPr lang="pl-PL" altLang="pl-PL" sz="1600" dirty="0" smtClean="0"/>
            </a:br>
            <a:r>
              <a:rPr lang="pl-PL" altLang="pl-PL" sz="1600" dirty="0" smtClean="0"/>
              <a:t/>
            </a:r>
            <a:br>
              <a:rPr lang="pl-PL" altLang="pl-PL" sz="1600" dirty="0" smtClean="0"/>
            </a:br>
            <a:r>
              <a:rPr lang="pl-PL" altLang="pl-PL" sz="1600" dirty="0" smtClean="0">
                <a:solidFill>
                  <a:schemeClr val="accent1">
                    <a:lumMod val="75000"/>
                  </a:schemeClr>
                </a:solidFill>
              </a:rPr>
              <a:t>Opole</a:t>
            </a:r>
            <a:r>
              <a:rPr lang="pl-PL" altLang="pl-PL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altLang="pl-PL" sz="16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pl-PL" altLang="pl-PL" sz="1600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pl-PL" altLang="pl-PL" sz="1600" dirty="0" smtClean="0">
                <a:solidFill>
                  <a:schemeClr val="accent1">
                    <a:lumMod val="75000"/>
                  </a:schemeClr>
                </a:solidFill>
              </a:rPr>
              <a:t>luty 2017 </a:t>
            </a:r>
            <a:r>
              <a:rPr lang="pl-PL" altLang="pl-PL" sz="1600" dirty="0" smtClean="0"/>
              <a:t/>
            </a:r>
            <a:br>
              <a:rPr lang="pl-PL" altLang="pl-PL" sz="1600" dirty="0" smtClean="0"/>
            </a:br>
            <a:endParaRPr lang="pl-PL" sz="1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61" y="2348880"/>
            <a:ext cx="839677" cy="11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KATEGORIE BENEFICJENTÓW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l-PL" sz="18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Władze publiczne, ich związki i stowarzyszenia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Organizacje powołane przez władze publiczne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Organizacje pozarządowe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Europejskie Ugrupowania Współpracy Terytorialnej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Kościoły i związki wyznaniowe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Stowarzyszenia i związki działające w obszarze turystyki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Instytucje systemu oświaty i szkoły wyższe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Izby, stowarzyszania, związki i organizacje samorządu gospodarczego i zawodowego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</a:rPr>
              <a:t>Izby, stowarzyszania, związki i organizacje reprezentujące interesy przedsiębiorców i pracowników oraz samorządu gospodarczego i zawodowego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21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SPOSÓB FINANSOWANIA </a:t>
            </a: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MIKROPROJEKTÓW</a:t>
            </a:r>
            <a:endParaRPr lang="pl-PL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3500" dirty="0">
                <a:solidFill>
                  <a:schemeClr val="tx1"/>
                </a:solidFill>
              </a:rPr>
              <a:t>Środki z EFRR przekazywane są na zasadzie refundacji poniesionych kosztów. W związku z tym wnioskodawca już przy składaniu wniosku o dofinansowanie musi założyć finansowanie kosztów ponoszonych w ramach realizacji projektu z własnych funduszy</a:t>
            </a:r>
            <a:r>
              <a:rPr lang="pl-PL" sz="3500" dirty="0" smtClean="0">
                <a:solidFill>
                  <a:schemeClr val="tx1"/>
                </a:solidFill>
              </a:rPr>
              <a:t>.</a:t>
            </a:r>
            <a:endParaRPr lang="pl-PL" sz="3500" dirty="0">
              <a:solidFill>
                <a:schemeClr val="tx1"/>
              </a:solidFill>
            </a:endParaRPr>
          </a:p>
          <a:p>
            <a:pPr algn="just"/>
            <a:r>
              <a:rPr lang="pl-PL" sz="3500" dirty="0">
                <a:solidFill>
                  <a:schemeClr val="tx1"/>
                </a:solidFill>
              </a:rPr>
              <a:t>Po rozliczeniu projektu Partner </a:t>
            </a:r>
            <a:r>
              <a:rPr lang="pl-PL" sz="3500" dirty="0" smtClean="0">
                <a:solidFill>
                  <a:schemeClr val="tx1"/>
                </a:solidFill>
              </a:rPr>
              <a:t>FM (Euroregion) </a:t>
            </a:r>
            <a:r>
              <a:rPr lang="pl-PL" sz="3500" dirty="0">
                <a:solidFill>
                  <a:schemeClr val="tx1"/>
                </a:solidFill>
              </a:rPr>
              <a:t>wypłaci na rzecz Beneficjenta kwotę odpowiadającą udziałowi dofinansowania z EFRR w wydatkach kwalifikowalnych (maksymalnie do wysokości dofinansowania określonej w umowie</a:t>
            </a:r>
            <a:r>
              <a:rPr lang="pl-PL" sz="3500" dirty="0" smtClean="0">
                <a:solidFill>
                  <a:schemeClr val="tx1"/>
                </a:solidFill>
              </a:rPr>
              <a:t>).</a:t>
            </a:r>
            <a:endParaRPr lang="pl-PL" sz="35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3500" b="1" dirty="0" smtClean="0">
                <a:solidFill>
                  <a:srgbClr val="FF0000"/>
                </a:solidFill>
              </a:rPr>
              <a:t>WSPÓŁFINANSOWANIE MIKROPROJEKTÓW</a:t>
            </a:r>
            <a:endParaRPr lang="pl-PL" sz="3500" b="1" dirty="0">
              <a:solidFill>
                <a:srgbClr val="FF0000"/>
              </a:solidFill>
            </a:endParaRPr>
          </a:p>
          <a:p>
            <a:r>
              <a:rPr lang="pl-PL" sz="3500" dirty="0">
                <a:solidFill>
                  <a:schemeClr val="tx1"/>
                </a:solidFill>
              </a:rPr>
              <a:t>maks. 85% z Europejskiego Funduszu Rozwoju Regionalnego (dalej EFRR</a:t>
            </a:r>
            <a:r>
              <a:rPr lang="pl-PL" sz="3500" dirty="0" smtClean="0">
                <a:solidFill>
                  <a:schemeClr val="tx1"/>
                </a:solidFill>
              </a:rPr>
              <a:t>)</a:t>
            </a:r>
            <a:endParaRPr lang="pl-PL" sz="3500" dirty="0">
              <a:solidFill>
                <a:schemeClr val="tx1"/>
              </a:solidFill>
            </a:endParaRPr>
          </a:p>
          <a:p>
            <a:r>
              <a:rPr lang="pl-PL" sz="3500" dirty="0">
                <a:solidFill>
                  <a:schemeClr val="tx1"/>
                </a:solidFill>
              </a:rPr>
              <a:t>15% z własnych źródeł wnioskodawców (mikrobeneficjentów</a:t>
            </a:r>
            <a:r>
              <a:rPr lang="pl-PL" sz="3500" dirty="0" smtClean="0">
                <a:solidFill>
                  <a:schemeClr val="tx1"/>
                </a:solidFill>
              </a:rPr>
              <a:t>)* </a:t>
            </a:r>
          </a:p>
          <a:p>
            <a:pPr marL="0" indent="0">
              <a:buNone/>
            </a:pPr>
            <a:endParaRPr lang="pl-PL" sz="35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chemeClr val="tx1"/>
                </a:solidFill>
              </a:rPr>
              <a:t>*</a:t>
            </a:r>
            <a:r>
              <a:rPr lang="pl-PL" sz="1800" b="1" dirty="0" smtClean="0">
                <a:solidFill>
                  <a:schemeClr val="tx1"/>
                </a:solidFill>
              </a:rPr>
              <a:t>Możliwość </a:t>
            </a:r>
            <a:r>
              <a:rPr lang="pl-PL" sz="1800" b="1" dirty="0">
                <a:solidFill>
                  <a:schemeClr val="tx1"/>
                </a:solidFill>
              </a:rPr>
              <a:t>i wysokość dofinansowania mikroprojektów realizowanych przez polskich mikrobeneficjentów z budżetu państwa </a:t>
            </a:r>
            <a:r>
              <a:rPr lang="pl-PL" sz="1800" b="1" dirty="0" smtClean="0">
                <a:solidFill>
                  <a:schemeClr val="tx1"/>
                </a:solidFill>
              </a:rPr>
              <a:t>określona jest w rezerwie celowej na dany rok. </a:t>
            </a:r>
            <a:r>
              <a:rPr lang="pl-PL" sz="1800" b="1" dirty="0">
                <a:solidFill>
                  <a:schemeClr val="tx1"/>
                </a:solidFill>
              </a:rPr>
              <a:t>Finansowanie z budżetu państwa RP </a:t>
            </a:r>
            <a:r>
              <a:rPr lang="pl-PL" sz="1800" b="1" dirty="0" smtClean="0">
                <a:solidFill>
                  <a:schemeClr val="tx1"/>
                </a:solidFill>
              </a:rPr>
              <a:t>oraz jego wysokość </a:t>
            </a:r>
            <a:r>
              <a:rPr lang="pl-PL" sz="1800" b="1" dirty="0">
                <a:solidFill>
                  <a:schemeClr val="tx1"/>
                </a:solidFill>
              </a:rPr>
              <a:t>od roku 2016 uzależnione od decyzji Rządu </a:t>
            </a:r>
            <a:r>
              <a:rPr lang="pl-PL" sz="1800" b="1" dirty="0" smtClean="0">
                <a:solidFill>
                  <a:schemeClr val="tx1"/>
                </a:solidFill>
              </a:rPr>
              <a:t>RP</a:t>
            </a:r>
            <a:endParaRPr lang="pl-PL" sz="1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1900" b="1" dirty="0">
                <a:solidFill>
                  <a:schemeClr val="tx1"/>
                </a:solidFill>
              </a:rPr>
              <a:t>Mikroprojekty kwalifikujące się do realizacji w ramach FM </a:t>
            </a:r>
            <a:endParaRPr lang="pl-PL" sz="19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1900" b="1" dirty="0" smtClean="0">
                <a:solidFill>
                  <a:schemeClr val="tx1"/>
                </a:solidFill>
              </a:rPr>
              <a:t>muszą </a:t>
            </a:r>
            <a:r>
              <a:rPr lang="pl-PL" sz="1900" b="1" dirty="0">
                <a:solidFill>
                  <a:schemeClr val="tx1"/>
                </a:solidFill>
              </a:rPr>
              <a:t>spełniać następujące kryteria:</a:t>
            </a:r>
          </a:p>
          <a:p>
            <a:pPr lvl="0" algn="just"/>
            <a:r>
              <a:rPr lang="pl-PL" sz="1900" dirty="0">
                <a:solidFill>
                  <a:schemeClr val="tx1"/>
                </a:solidFill>
              </a:rPr>
              <a:t>mieć silny i ewidentny transgraniczny aspekt</a:t>
            </a:r>
          </a:p>
          <a:p>
            <a:pPr lvl="0" algn="just"/>
            <a:r>
              <a:rPr lang="pl-PL" sz="1900" dirty="0">
                <a:solidFill>
                  <a:schemeClr val="tx1"/>
                </a:solidFill>
              </a:rPr>
              <a:t>mieć realistyczny budżet i zapewniony odpowiedni poziom współfinansowania własnego</a:t>
            </a:r>
          </a:p>
          <a:p>
            <a:pPr lvl="0" algn="just"/>
            <a:r>
              <a:rPr lang="pl-PL" sz="1900" dirty="0">
                <a:solidFill>
                  <a:schemeClr val="tx1"/>
                </a:solidFill>
              </a:rPr>
              <a:t>być przygotowane do realizacji</a:t>
            </a:r>
          </a:p>
          <a:p>
            <a:pPr lvl="0" algn="just"/>
            <a:r>
              <a:rPr lang="pl-PL" sz="1900" dirty="0">
                <a:solidFill>
                  <a:schemeClr val="tx1"/>
                </a:solidFill>
              </a:rPr>
              <a:t>być zgodne ze strategiami, planami dotyczącymi rozwoju miasta, gminy, regionu/euroregionu</a:t>
            </a:r>
          </a:p>
          <a:p>
            <a:pPr lvl="0" algn="just"/>
            <a:r>
              <a:rPr lang="pl-PL" sz="1900" dirty="0">
                <a:solidFill>
                  <a:schemeClr val="tx1"/>
                </a:solidFill>
              </a:rPr>
              <a:t>mieć wpływ na rozwój społeczno-gospodarczy pogranicza</a:t>
            </a:r>
          </a:p>
          <a:p>
            <a:pPr lvl="0" algn="just"/>
            <a:r>
              <a:rPr lang="pl-PL" sz="1900" dirty="0">
                <a:solidFill>
                  <a:schemeClr val="tx1"/>
                </a:solidFill>
              </a:rPr>
              <a:t>wnioskodawca musi należeć do kwalifikowalnych wnioskodawców</a:t>
            </a:r>
          </a:p>
          <a:p>
            <a:pPr lvl="0" algn="just"/>
            <a:r>
              <a:rPr lang="pl-PL" sz="1900" dirty="0">
                <a:solidFill>
                  <a:schemeClr val="tx1"/>
                </a:solidFill>
              </a:rPr>
              <a:t>wnioskodawca musi pochodzić z terenów objętych programem (pkt. 1.3 wytycznych)</a:t>
            </a:r>
          </a:p>
          <a:p>
            <a:pPr lvl="0" algn="just"/>
            <a:r>
              <a:rPr lang="pl-PL" sz="1900" dirty="0">
                <a:solidFill>
                  <a:schemeClr val="tx1"/>
                </a:solidFill>
              </a:rPr>
              <a:t>kwalifikowany projekt musi mieć charakter partnerski, tzn. wnioskodawca wskazuje partnera po drugiej stronie granicy, który będzie uczestniczył w realizacji projektu</a:t>
            </a:r>
          </a:p>
          <a:p>
            <a:pPr marL="0" indent="0" algn="ctr">
              <a:buNone/>
            </a:pP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 eaLnBrk="0" fontAlgn="base" hangingPunct="0">
              <a:spcAft>
                <a:spcPct val="0"/>
              </a:spcAft>
              <a:buNone/>
            </a:pPr>
            <a:r>
              <a:rPr lang="cs-CZ" b="1" dirty="0">
                <a:solidFill>
                  <a:schemeClr val="tx1"/>
                </a:solidFill>
              </a:rPr>
              <a:t>Euroregion Pradziad skoncentrował środki do realizacji </a:t>
            </a:r>
            <a:r>
              <a:rPr lang="cs-CZ" b="1" dirty="0" smtClean="0">
                <a:solidFill>
                  <a:schemeClr val="tx1"/>
                </a:solidFill>
              </a:rPr>
              <a:t>mikroprojektów </a:t>
            </a:r>
            <a:r>
              <a:rPr lang="cs-CZ" b="1" dirty="0">
                <a:solidFill>
                  <a:schemeClr val="tx1"/>
                </a:solidFill>
              </a:rPr>
              <a:t>w ramach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 algn="ctr" eaLnBrk="0" fontAlgn="base" hangingPunct="0">
              <a:spcAft>
                <a:spcPct val="0"/>
              </a:spcAft>
              <a:buNone/>
            </a:pPr>
            <a:r>
              <a:rPr lang="cs-CZ" b="1" dirty="0" smtClean="0">
                <a:solidFill>
                  <a:schemeClr val="tx1"/>
                </a:solidFill>
              </a:rPr>
              <a:t>Osi </a:t>
            </a:r>
            <a:r>
              <a:rPr lang="cs-CZ" b="1" dirty="0">
                <a:solidFill>
                  <a:schemeClr val="tx1"/>
                </a:solidFill>
              </a:rPr>
              <a:t>priorytetowych 2 i 4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pl-PL" b="1" kern="0" dirty="0" smtClean="0">
              <a:solidFill>
                <a:srgbClr val="000000"/>
              </a:solidFill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pl-PL" b="1" kern="0" dirty="0" smtClean="0">
                <a:solidFill>
                  <a:srgbClr val="FF0000"/>
                </a:solidFill>
              </a:rPr>
              <a:t>Oś </a:t>
            </a:r>
            <a:r>
              <a:rPr lang="pl-PL" b="1" kern="0" dirty="0">
                <a:solidFill>
                  <a:srgbClr val="FF0000"/>
                </a:solidFill>
              </a:rPr>
              <a:t>priorytetowa </a:t>
            </a:r>
            <a:r>
              <a:rPr lang="pl-PL" b="1" kern="0" dirty="0" smtClean="0">
                <a:solidFill>
                  <a:srgbClr val="FF0000"/>
                </a:solidFill>
              </a:rPr>
              <a:t>2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000000"/>
                </a:solidFill>
              </a:rPr>
              <a:t>Rozwój </a:t>
            </a:r>
            <a:r>
              <a:rPr lang="pl-PL" b="1" kern="0" dirty="0">
                <a:solidFill>
                  <a:srgbClr val="000000"/>
                </a:solidFill>
              </a:rPr>
              <a:t>potencjału przyrodniczego i kulturowego na rzecz wspierania </a:t>
            </a:r>
            <a:r>
              <a:rPr lang="pl-PL" b="1" kern="0" dirty="0" smtClean="0">
                <a:solidFill>
                  <a:srgbClr val="000000"/>
                </a:solidFill>
              </a:rPr>
              <a:t>zatrudnienia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pl-PL" sz="2000" dirty="0" smtClean="0">
                <a:solidFill>
                  <a:prstClr val="black"/>
                </a:solidFill>
              </a:rPr>
              <a:t>Celem </a:t>
            </a:r>
            <a:r>
              <a:rPr lang="pl-PL" sz="2000" dirty="0">
                <a:solidFill>
                  <a:prstClr val="black"/>
                </a:solidFill>
              </a:rPr>
              <a:t>osi priorytetowej 2. Programu jest zwiększenie odwiedzalności regionu poprzez większe wykorzystanie potencjału zasobów przyrodniczych i kulturowych. Dla osiągnięcia tego celu wspierane będą następujące typy działań: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sz="3300" dirty="0">
                <a:solidFill>
                  <a:schemeClr val="tx1"/>
                </a:solidFill>
              </a:rPr>
              <a:t>Przedsięwzięcia, które mają zostać objęte wsparciem w ramach </a:t>
            </a:r>
            <a:r>
              <a:rPr lang="pl-PL" sz="3300" dirty="0" smtClean="0">
                <a:solidFill>
                  <a:schemeClr val="tx1"/>
                </a:solidFill>
              </a:rPr>
              <a:t>priorytetu:</a:t>
            </a:r>
            <a:r>
              <a:rPr lang="pl-PL" sz="2200" dirty="0"/>
              <a:t>	</a:t>
            </a:r>
          </a:p>
          <a:p>
            <a:pPr marL="0" indent="0" algn="just">
              <a:buNone/>
            </a:pPr>
            <a:endParaRPr lang="pl-PL" sz="2200" dirty="0" smtClean="0"/>
          </a:p>
          <a:p>
            <a:pPr marL="0" indent="0" algn="ctr">
              <a:buNone/>
            </a:pPr>
            <a:r>
              <a:rPr lang="pl-PL" sz="4200" b="1" dirty="0" smtClean="0">
                <a:solidFill>
                  <a:schemeClr val="tx2"/>
                </a:solidFill>
              </a:rPr>
              <a:t>Zachowanie </a:t>
            </a:r>
            <a:r>
              <a:rPr lang="pl-PL" sz="4200" b="1" dirty="0">
                <a:solidFill>
                  <a:schemeClr val="tx2"/>
                </a:solidFill>
              </a:rPr>
              <a:t>i odnowa atrakcji kulturowych i przyrodniczych, ukierunkowane na ich wykorzystanie dla zrównoważonego rozwoju wspólnego </a:t>
            </a:r>
            <a:r>
              <a:rPr lang="pl-PL" sz="4200" b="1" dirty="0" smtClean="0">
                <a:solidFill>
                  <a:schemeClr val="tx2"/>
                </a:solidFill>
              </a:rPr>
              <a:t>pogranicza</a:t>
            </a:r>
          </a:p>
          <a:p>
            <a:pPr marL="0" indent="0" algn="just">
              <a:buNone/>
            </a:pPr>
            <a:r>
              <a:rPr lang="pl-PL" sz="3600" b="1" u="sng" dirty="0" smtClean="0">
                <a:solidFill>
                  <a:schemeClr val="tx1"/>
                </a:solidFill>
              </a:rPr>
              <a:t>Działania</a:t>
            </a:r>
            <a:r>
              <a:rPr lang="pl-PL" sz="36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pl-PL" sz="2900" dirty="0" smtClean="0">
                <a:solidFill>
                  <a:schemeClr val="tx1"/>
                </a:solidFill>
              </a:rPr>
              <a:t>Rewitalizacja/remont zabytków kulturowych (nieruchomości) o ile inwestycje te przyczynią się do zwiększenia liczby odwiedzin obszaru pogranicza</a:t>
            </a:r>
          </a:p>
          <a:p>
            <a:pPr algn="just"/>
            <a:r>
              <a:rPr lang="pl-PL" sz="2900" dirty="0" smtClean="0">
                <a:solidFill>
                  <a:schemeClr val="tx1"/>
                </a:solidFill>
              </a:rPr>
              <a:t>Rewitalizacja/remont trakcyjnych turystycznie obiektów innych niż nieruchomości (w tym tworzenie i rewitalizacja ekspozycji muzealnych lub wystawowych o charakterze transgranicznym)</a:t>
            </a:r>
          </a:p>
          <a:p>
            <a:pPr algn="just"/>
            <a:r>
              <a:rPr lang="pl-PL" sz="2900" dirty="0" smtClean="0">
                <a:solidFill>
                  <a:schemeClr val="tx1"/>
                </a:solidFill>
              </a:rPr>
              <a:t>Rewitalizacja/remont atrakcyjnych turystycznie obiektów dziedzictwa przyrodniczego </a:t>
            </a:r>
          </a:p>
          <a:p>
            <a:pPr algn="just"/>
            <a:r>
              <a:rPr lang="pl-PL" sz="2900" dirty="0" smtClean="0">
                <a:solidFill>
                  <a:schemeClr val="tx1"/>
                </a:solidFill>
              </a:rPr>
              <a:t>Dostosowanie infrastruktury obiektów dziedzictwa przyrodniczego i kulturowego na rzecz rozszerzenia oferty turystycznej w celu zwiększenia zdolności do przyjmowania turystów jako działania towarzyszące kwalifikują się również działania promocyjne dotyczące oferty turystycznej danego obiektu dziedzictwa kulturowego/przyrodniczego</a:t>
            </a:r>
          </a:p>
          <a:p>
            <a:pPr marL="0" indent="0" algn="just">
              <a:buNone/>
            </a:pPr>
            <a:endParaRPr lang="pl-PL" sz="2500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/>
              <a:t>	</a:t>
            </a:r>
            <a:endParaRPr lang="pl-PL" sz="25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2500" b="1" dirty="0" smtClean="0">
                <a:solidFill>
                  <a:schemeClr val="tx2"/>
                </a:solidFill>
              </a:rPr>
              <a:t>Wspieranie </a:t>
            </a:r>
            <a:r>
              <a:rPr lang="pl-PL" sz="2500" b="1" dirty="0">
                <a:solidFill>
                  <a:schemeClr val="tx2"/>
                </a:solidFill>
              </a:rPr>
              <a:t>wykorzystania niematerialnego dziedzictwa </a:t>
            </a:r>
            <a:r>
              <a:rPr lang="pl-PL" sz="2500" b="1" dirty="0" smtClean="0">
                <a:solidFill>
                  <a:schemeClr val="tx2"/>
                </a:solidFill>
              </a:rPr>
              <a:t>kulturowego</a:t>
            </a:r>
          </a:p>
          <a:p>
            <a:pPr marL="0" indent="0" algn="just">
              <a:buNone/>
            </a:pPr>
            <a:r>
              <a:rPr lang="pl-PL" sz="2500" b="1" u="sng" dirty="0" smtClean="0">
                <a:solidFill>
                  <a:schemeClr val="tx1"/>
                </a:solidFill>
              </a:rPr>
              <a:t>Działania:</a:t>
            </a:r>
            <a:endParaRPr lang="pl-PL" sz="2500" b="1" u="sng" dirty="0">
              <a:solidFill>
                <a:schemeClr val="tx1"/>
              </a:solidFill>
            </a:endParaRPr>
          </a:p>
          <a:p>
            <a:pPr algn="just"/>
            <a:r>
              <a:rPr lang="pl-PL" dirty="0" smtClean="0">
                <a:solidFill>
                  <a:schemeClr val="tx1"/>
                </a:solidFill>
              </a:rPr>
              <a:t>Rozwój i odnowa lokalnych tradycji folklorystycznych i innych form niematerialnego dziedzictwa kulturowego (lokalnego lub regionalnego), pod warunkiem możliwości ich wykorzystania w celu zwiększenia ruchu turystycznego na obszarze pogranicza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 smtClean="0">
                <a:latin typeface="+mj-lt"/>
              </a:rPr>
              <a:t/>
            </a:r>
            <a:br>
              <a:rPr lang="pl-PL" sz="2400" b="1" dirty="0" smtClean="0">
                <a:latin typeface="+mj-lt"/>
              </a:rPr>
            </a:br>
            <a:endParaRPr lang="pl-PL" sz="2400" b="1" dirty="0">
              <a:latin typeface="+mj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3100" b="1" dirty="0">
                <a:solidFill>
                  <a:schemeClr val="tx2"/>
                </a:solidFill>
              </a:rPr>
              <a:t>D</a:t>
            </a:r>
            <a:r>
              <a:rPr lang="pl-PL" sz="3100" b="1" dirty="0" smtClean="0">
                <a:solidFill>
                  <a:schemeClr val="tx2"/>
                </a:solidFill>
              </a:rPr>
              <a:t>ziałania </a:t>
            </a:r>
            <a:r>
              <a:rPr lang="pl-PL" sz="3100" b="1" dirty="0">
                <a:solidFill>
                  <a:schemeClr val="tx2"/>
                </a:solidFill>
              </a:rPr>
              <a:t>w zakresie infrastruktury w celu transgranicznego udostępnienia i wykorzystania kulturowego i przyrodniczego dziedzictwa regionu </a:t>
            </a:r>
            <a:r>
              <a:rPr lang="pl-PL" sz="3100" b="1" dirty="0" smtClean="0">
                <a:solidFill>
                  <a:schemeClr val="tx2"/>
                </a:solidFill>
              </a:rPr>
              <a:t>przygranicznego</a:t>
            </a:r>
          </a:p>
          <a:p>
            <a:pPr marL="0" indent="0" algn="just">
              <a:buNone/>
            </a:pPr>
            <a:r>
              <a:rPr lang="pl-PL" sz="2500" b="1" u="sng" dirty="0" smtClean="0">
                <a:solidFill>
                  <a:schemeClr val="tx1"/>
                </a:solidFill>
              </a:rPr>
              <a:t>Działania:</a:t>
            </a:r>
          </a:p>
          <a:p>
            <a:pPr algn="just"/>
            <a:r>
              <a:rPr lang="pl-PL" sz="2500" dirty="0" smtClean="0">
                <a:solidFill>
                  <a:schemeClr val="tx1"/>
                </a:solidFill>
              </a:rPr>
              <a:t>budowa</a:t>
            </a:r>
            <a:r>
              <a:rPr lang="pl-PL" sz="2500" dirty="0">
                <a:solidFill>
                  <a:schemeClr val="tx1"/>
                </a:solidFill>
              </a:rPr>
              <a:t>, rekonstrukcja, przebudowa, modernizacja ogólnie dostępnej infrastruktury udostępniającej i zwiększającej wykorzystanie  dziedzictwa przyrodniczego i kulturowego w branży turystycznej (np. ścieżki rowerowe, ścieżki edukacyjne itp.), w tym uzupełniająca infrastruktura turystyczna, ułatwiająca korzystanie z atrakcji kulturowych i przyrodniczych (np. stojaki na rowery, tablice informacyjne itp</a:t>
            </a:r>
            <a:r>
              <a:rPr lang="pl-PL" sz="2500" dirty="0" smtClean="0">
                <a:solidFill>
                  <a:schemeClr val="tx1"/>
                </a:solidFill>
              </a:rPr>
              <a:t>.) </a:t>
            </a:r>
          </a:p>
          <a:p>
            <a:pPr algn="just"/>
            <a:r>
              <a:rPr lang="pl-PL" sz="2500" dirty="0" smtClean="0">
                <a:solidFill>
                  <a:schemeClr val="tx1"/>
                </a:solidFill>
              </a:rPr>
              <a:t>Tworzenie i rozbudowa punktów informacji turystycznej w regionie </a:t>
            </a:r>
          </a:p>
          <a:p>
            <a:pPr algn="just"/>
            <a:r>
              <a:rPr lang="pl-PL" sz="2500" dirty="0" smtClean="0">
                <a:solidFill>
                  <a:schemeClr val="tx1"/>
                </a:solidFill>
              </a:rPr>
              <a:t>Budowa, rekonstrukcja, modernizacja infrastruktury, która umożliwia lub ułatwia dostęp do atrakcji kulturowych i przyrodniczych dla osób ze specjalnymi potrzebami (np. osoby niepełnosprawne, rodziny z dziećmi, seniorzy itp.)</a:t>
            </a:r>
          </a:p>
          <a:p>
            <a:pPr marL="0" indent="0" algn="just">
              <a:buNone/>
            </a:pPr>
            <a:endParaRPr lang="pl-PL" sz="2500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l-PL" sz="25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3400" b="1" dirty="0" smtClean="0">
                <a:solidFill>
                  <a:schemeClr val="tx2"/>
                </a:solidFill>
              </a:rPr>
              <a:t>Wspólne </a:t>
            </a:r>
            <a:r>
              <a:rPr lang="pl-PL" sz="3400" b="1" dirty="0">
                <a:solidFill>
                  <a:schemeClr val="tx2"/>
                </a:solidFill>
              </a:rPr>
              <a:t>działania informacyjne, marketingowe i promocyjne w dziedzinie wykorzystania zasobów przyrodniczych i </a:t>
            </a:r>
            <a:r>
              <a:rPr lang="pl-PL" sz="3400" b="1" dirty="0" smtClean="0">
                <a:solidFill>
                  <a:schemeClr val="tx2"/>
                </a:solidFill>
              </a:rPr>
              <a:t>kulturowych</a:t>
            </a:r>
          </a:p>
          <a:p>
            <a:pPr marL="0" lvl="0" indent="0" algn="just">
              <a:buNone/>
            </a:pPr>
            <a:r>
              <a:rPr lang="pl-PL" sz="2900" b="1" u="sng" dirty="0" smtClean="0">
                <a:solidFill>
                  <a:prstClr val="black"/>
                </a:solidFill>
              </a:rPr>
              <a:t>Działania:</a:t>
            </a:r>
            <a:endParaRPr lang="pl-PL" sz="2900" b="1" u="sng" dirty="0">
              <a:solidFill>
                <a:prstClr val="black"/>
              </a:solidFill>
            </a:endParaRPr>
          </a:p>
          <a:p>
            <a:pPr algn="just"/>
            <a:r>
              <a:rPr lang="pl-PL" sz="2500" dirty="0" smtClean="0">
                <a:solidFill>
                  <a:schemeClr val="tx1"/>
                </a:solidFill>
              </a:rPr>
              <a:t>Wykorzystanie technologii mobilnych do wspólnej prezentacji i promocji atrakcji przyrodniczych i kulturowych na pograniczu (np. portale społecznościowe, strony internetowe, aplikacje mobilne itp.)</a:t>
            </a:r>
          </a:p>
          <a:p>
            <a:pPr algn="just"/>
            <a:r>
              <a:rPr lang="pl-PL" sz="2500" dirty="0" smtClean="0">
                <a:solidFill>
                  <a:schemeClr val="tx1"/>
                </a:solidFill>
              </a:rPr>
              <a:t>Działania związane ze wspólnymi kampaniami tematycznymi, które są realizowane w celu promocji atrakcji kulturowych i przyrodniczych pogranicza</a:t>
            </a:r>
          </a:p>
          <a:p>
            <a:pPr algn="just"/>
            <a:r>
              <a:rPr lang="pl-PL" sz="2500" dirty="0" smtClean="0">
                <a:solidFill>
                  <a:schemeClr val="tx1"/>
                </a:solidFill>
              </a:rPr>
              <a:t>Wspólny udział w targach turystycznych i podobnych imprezach promocyjnych w branży turystycznej, które przyczynią się do zwiększenia ruchu turystycznego na obszarze pogranicza </a:t>
            </a:r>
            <a:r>
              <a:rPr lang="pl-PL" sz="2600" dirty="0" smtClean="0">
                <a:solidFill>
                  <a:schemeClr val="tx1"/>
                </a:solidFill>
              </a:rPr>
              <a:t>(w </a:t>
            </a:r>
            <a:r>
              <a:rPr lang="pl-PL" sz="2600" dirty="0">
                <a:solidFill>
                  <a:schemeClr val="tx1"/>
                </a:solidFill>
              </a:rPr>
              <a:t>tym nabycie niezbędnych materiałów promocyjnych o charakterze długotrwałym, potrzebnych do tego rodzaju </a:t>
            </a:r>
            <a:r>
              <a:rPr lang="pl-PL" sz="2600" dirty="0" smtClean="0">
                <a:solidFill>
                  <a:schemeClr val="tx1"/>
                </a:solidFill>
              </a:rPr>
              <a:t>promocji)</a:t>
            </a:r>
            <a:endParaRPr lang="pl-PL" sz="2500" dirty="0" smtClean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328614" y="1196752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b="1" dirty="0">
                <a:solidFill>
                  <a:schemeClr val="tx2"/>
                </a:solidFill>
              </a:rPr>
              <a:t>Ewaluacje, opracowania studyjne, strategie, plany zmierzające do wykorzystania zasobów przyrodniczych i kulturowych </a:t>
            </a:r>
          </a:p>
          <a:p>
            <a:pPr marL="0" lvl="0" indent="0" algn="just">
              <a:buNone/>
            </a:pPr>
            <a:r>
              <a:rPr lang="pl-PL" sz="2000" b="1" u="sng" dirty="0" smtClean="0">
                <a:solidFill>
                  <a:prstClr val="black"/>
                </a:solidFill>
              </a:rPr>
              <a:t>Działania:</a:t>
            </a:r>
          </a:p>
          <a:p>
            <a:pPr algn="just"/>
            <a:r>
              <a:rPr lang="pl-PL" sz="1800" dirty="0" smtClean="0">
                <a:solidFill>
                  <a:prstClr val="black"/>
                </a:solidFill>
              </a:rPr>
              <a:t>Przygotowanie wspólnych dokumentów koncepcyjnych – strategii, studiów, analiz, planów, ewaluacji itp. realizowanych w celu większego lub lepszego wykorzystania wspólnych zasobów przyrodniczych i kulturowych w branży turystycznej oraz zwiększenia liczby odwiedzin pogranicza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Wspierane będzie przygotowanie tylko takich dokumentów i rozwiązań koncepcyjnych, w przypadku których istnieje jasny dowód lub udokumentowana przesłanka co do ich rzeczywistego wykorzystania w ramach zrównoważonego rozwoju wspólnego obszaru</a:t>
            </a:r>
            <a:endParaRPr lang="pl-PL" sz="1800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6395" y="2492896"/>
            <a:ext cx="8034038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	</a:t>
            </a:r>
            <a:endParaRPr lang="pl-PL" sz="1600" dirty="0" smtClean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26395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Jakie działania nie wpisują się w OP2:</a:t>
            </a:r>
          </a:p>
          <a:p>
            <a:pPr algn="just"/>
            <a:r>
              <a:rPr lang="pl-PL" sz="1800" dirty="0">
                <a:solidFill>
                  <a:prstClr val="black"/>
                </a:solidFill>
              </a:rPr>
              <a:t>Budowa od podstaw nowych atrakcji </a:t>
            </a:r>
            <a:r>
              <a:rPr lang="pl-PL" sz="1800" dirty="0" smtClean="0">
                <a:solidFill>
                  <a:prstClr val="black"/>
                </a:solidFill>
              </a:rPr>
              <a:t>turystycznych</a:t>
            </a:r>
          </a:p>
          <a:p>
            <a:pPr algn="just"/>
            <a:r>
              <a:rPr lang="pl-PL" sz="1800" dirty="0" smtClean="0">
                <a:solidFill>
                  <a:prstClr val="black"/>
                </a:solidFill>
              </a:rPr>
              <a:t>Remonty i modernizacje zabytkowych obiektów nie związanych z ruchem turystycznym oraz takich, które nie mają wpływu na zwiększenie ruchu turystycznego</a:t>
            </a:r>
            <a:endParaRPr lang="pl-PL" sz="1800" dirty="0">
              <a:solidFill>
                <a:prstClr val="black"/>
              </a:solidFill>
            </a:endParaRPr>
          </a:p>
          <a:p>
            <a:pPr algn="just"/>
            <a:r>
              <a:rPr lang="pl-PL" sz="1800" dirty="0" smtClean="0">
                <a:solidFill>
                  <a:prstClr val="black"/>
                </a:solidFill>
              </a:rPr>
              <a:t>Siłownie na wolnym powietrzu</a:t>
            </a:r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Budowa ścieżek rowerowych, które nie prowadzą do konkretnych atrakcji turystycznych, a mają tylko znaczenie komunikacyjne</a:t>
            </a:r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Prace na trasach turystycznych, które nie poprawią ich jakości czy możliwości wykorzystania, np. proste odnowienie oznakowania, miejsc odpoczynku</a:t>
            </a:r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Przygotowanie wspólnych strategii, studiów, analiz, planów, ewaluacji, koncepcji, w przypadku których nie jest udokumentowane rzeczywiste wykorzystanie w ramach zrównoważonego rozwoju wspólnego obszaru</a:t>
            </a:r>
          </a:p>
          <a:p>
            <a:pPr algn="just"/>
            <a:endParaRPr lang="pl-PL" sz="1800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6395" y="2492896"/>
            <a:ext cx="8034038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	</a:t>
            </a:r>
            <a:endParaRPr lang="pl-PL" sz="1600" dirty="0" smtClean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FUNDUSZ MIKROPROJEKTÓW </a:t>
            </a:r>
            <a:br>
              <a:rPr lang="pl-PL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W EUROREGIONIE PRADZIAD</a:t>
            </a:r>
            <a:endParaRPr lang="pl-PL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Fundusz Mikroprojektów (FM) jest instrumentem przeznaczonym do wspierania projektów o mniejszym zakresie finansowym, oddziałujących na obszar pogranicza na poziomie lokalnym. Mikroprojekty są ukierunkowane przede wszystkim na sfery rozwoju międzyludzkich stosunków transgranicznych, działań oświatowych i kulturalnych oraz inicjatyw społecznych. Możliwe jest również wspieranie mikroprojektów mających na celu poprawę infrastruktury danego obszaru, w szczególności w zakresie infrastruktury turystycznej o oddziaływaniu transgranicznym. 	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/>
              <a:t>Interreg V-A Republika Czeska - Polska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0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26395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Oś </a:t>
            </a:r>
            <a:r>
              <a:rPr lang="pl-PL" sz="2000" b="1" dirty="0">
                <a:solidFill>
                  <a:srgbClr val="FF0000"/>
                </a:solidFill>
              </a:rPr>
              <a:t>priorytetowa 4</a:t>
            </a:r>
          </a:p>
          <a:p>
            <a:pPr marL="0" lvl="0" indent="0" algn="ctr">
              <a:buNone/>
            </a:pPr>
            <a:r>
              <a:rPr lang="pl-PL" sz="2000" b="1" dirty="0">
                <a:solidFill>
                  <a:prstClr val="black"/>
                </a:solidFill>
              </a:rPr>
              <a:t>Współpraca instytucji i społeczności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ramach działania będą dofinansowane mikroprojekty zmierzające do wzmacniania integracji na poziomie lokalnym, współpracy społeczeństwa obywatelskiego i inne działania przyczyniające się do spójności na poziomie lokalnym.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prstClr val="black"/>
                </a:solidFill>
              </a:rPr>
              <a:t>W ramach osi priorytetowej 4 kwalifikowalne są m.in. działania: </a:t>
            </a:r>
          </a:p>
          <a:p>
            <a:pPr marL="285750" lvl="0" indent="-285750" algn="just"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</a:rPr>
              <a:t>promowanie współpracy transgranicznej oraz wspólnego obszaru np. przygotowanie wspólnych publikacji, stron internetowych</a:t>
            </a:r>
          </a:p>
          <a:p>
            <a:pPr marL="285750" lvl="0" indent="-285750" algn="just"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</a:rPr>
              <a:t>rozwój systemów informacyjnych i komunikacyjnych</a:t>
            </a:r>
          </a:p>
          <a:p>
            <a:pPr marL="285750" lvl="0" indent="-285750" algn="just"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</a:rPr>
              <a:t>wspieranie wspólnych projektów w dziedzinie społecznej, kulturalnej i rekreacyjno-edukacyjnej</a:t>
            </a:r>
          </a:p>
          <a:p>
            <a:pPr marL="285750" lvl="0" indent="-285750" algn="just"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</a:rPr>
              <a:t>wspomaganie działań podtrzymujących tożsamość i tradycje </a:t>
            </a:r>
          </a:p>
          <a:p>
            <a:pPr marL="285750" lvl="0" indent="-285750" algn="just">
              <a:spcBef>
                <a:spcPts val="0"/>
              </a:spcBef>
            </a:pPr>
            <a:r>
              <a:rPr lang="pl-PL" sz="1800" dirty="0">
                <a:solidFill>
                  <a:prstClr val="black"/>
                </a:solidFill>
              </a:rPr>
              <a:t>współpraca w celu rozwoju gospodarczego pogranicza polsko-czeskiego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</a:rPr>
              <a:t>	</a:t>
            </a:r>
          </a:p>
          <a:p>
            <a:pPr algn="just"/>
            <a:endParaRPr lang="pl-PL" sz="1800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6395" y="2492896"/>
            <a:ext cx="8034038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	</a:t>
            </a:r>
            <a:endParaRPr lang="pl-PL" sz="1600" dirty="0" smtClean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26395" y="1196752"/>
            <a:ext cx="8229600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Oś priorytetowa 2</a:t>
            </a:r>
            <a:endParaRPr lang="pl-PL" sz="18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ramach tej osi priorytetowej obowiązkowo należy przeznaczyć minimalnie 3% całkowitych wydatków kwalifikowalnych na działania tzw. miękkie (np. organizacja spotkania związana z promocją powstałego produktu projektu, materiały promujące powstały produkt) </a:t>
            </a: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FF0000"/>
                </a:solidFill>
              </a:rPr>
              <a:t>Oś priorytetowa 4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dirty="0">
                <a:solidFill>
                  <a:prstClr val="black"/>
                </a:solidFill>
              </a:rPr>
              <a:t>W ramach mikroprojektu mogą być realizowane przedsięwzięcia inwestycyjne towarzyszące działaniom </a:t>
            </a:r>
            <a:r>
              <a:rPr lang="pl-PL" sz="1800" dirty="0" err="1">
                <a:solidFill>
                  <a:prstClr val="black"/>
                </a:solidFill>
              </a:rPr>
              <a:t>nieinwestycyjnym</a:t>
            </a:r>
            <a:r>
              <a:rPr lang="pl-PL" sz="1800" dirty="0">
                <a:solidFill>
                  <a:prstClr val="black"/>
                </a:solidFill>
              </a:rPr>
              <a:t>, które mają charakter uzupełniający i są niezbędne do realizacji celów projektu w wysokości </a:t>
            </a:r>
            <a:r>
              <a:rPr lang="pl-PL" sz="1800" b="1" u="sng" dirty="0">
                <a:solidFill>
                  <a:prstClr val="black"/>
                </a:solidFill>
              </a:rPr>
              <a:t>maksymalnie 50% </a:t>
            </a:r>
            <a:r>
              <a:rPr lang="pl-PL" sz="1800" dirty="0">
                <a:solidFill>
                  <a:prstClr val="black"/>
                </a:solidFill>
              </a:rPr>
              <a:t>całkowitych wydatków kwalifikowalnych. 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prstClr val="black"/>
                </a:solidFill>
              </a:rPr>
              <a:t>Uwaga: </a:t>
            </a:r>
            <a:r>
              <a:rPr lang="pl-PL" sz="1800" dirty="0">
                <a:solidFill>
                  <a:prstClr val="black"/>
                </a:solidFill>
              </a:rPr>
              <a:t>działania inwestycyjne nie mogą być realizowane samodzielnie w ramach projektu	</a:t>
            </a:r>
          </a:p>
          <a:p>
            <a:pPr algn="just"/>
            <a:endParaRPr lang="pl-PL" sz="1800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6395" y="2492896"/>
            <a:ext cx="8034038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	</a:t>
            </a:r>
            <a:endParaRPr lang="pl-PL" sz="1600" dirty="0" smtClean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29600" cy="4852988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r>
              <a:rPr lang="pl-PL" sz="6800" b="1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Mikroprojekty </a:t>
            </a:r>
            <a:r>
              <a:rPr lang="pl-PL" sz="6800" b="1" kern="0" dirty="0">
                <a:solidFill>
                  <a:schemeClr val="tx1"/>
                </a:solidFill>
                <a:cs typeface="Calibri" panose="020F0502020204030204" pitchFamily="34" charset="0"/>
              </a:rPr>
              <a:t>muszą wpisywać się w cele </a:t>
            </a:r>
            <a:r>
              <a:rPr lang="pl-PL" sz="6800" b="1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Osi </a:t>
            </a:r>
            <a:r>
              <a:rPr lang="pl-PL" sz="6800" b="1" kern="0" dirty="0">
                <a:solidFill>
                  <a:schemeClr val="tx1"/>
                </a:solidFill>
                <a:cs typeface="Calibri" panose="020F0502020204030204" pitchFamily="34" charset="0"/>
              </a:rPr>
              <a:t>Priorytetowych i realizować wskaźniki produktu </a:t>
            </a:r>
            <a:r>
              <a:rPr lang="pl-PL" sz="6800" b="1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Programu</a:t>
            </a:r>
          </a:p>
          <a:p>
            <a:pPr marL="0" indent="0" algn="just">
              <a:buNone/>
            </a:pPr>
            <a:r>
              <a:rPr lang="pl-PL" sz="6800" dirty="0">
                <a:solidFill>
                  <a:schemeClr val="tx1"/>
                </a:solidFill>
              </a:rPr>
              <a:t>W ramach FM w Euroregionie Pradziad określone zostały następujące wartości wskaźników dla poszczególnych celów tematycznych:</a:t>
            </a:r>
          </a:p>
          <a:p>
            <a:pPr marL="0" lvl="0" indent="0">
              <a:buNone/>
            </a:pPr>
            <a:r>
              <a:rPr lang="pl-PL" sz="6800" b="1" dirty="0">
                <a:solidFill>
                  <a:schemeClr val="tx1"/>
                </a:solidFill>
              </a:rPr>
              <a:t>Oś Priorytetowa 2: </a:t>
            </a:r>
            <a:endParaRPr lang="pl-PL" sz="6800" dirty="0">
              <a:solidFill>
                <a:schemeClr val="tx1"/>
              </a:solidFill>
            </a:endParaRPr>
          </a:p>
          <a:p>
            <a:pPr lvl="0" algn="just"/>
            <a:r>
              <a:rPr lang="pl-PL" sz="6800" dirty="0">
                <a:solidFill>
                  <a:schemeClr val="tx1"/>
                </a:solidFill>
              </a:rPr>
              <a:t>Liczba elementów wspólnego bogactwa kulturowego</a:t>
            </a:r>
            <a:r>
              <a:rPr lang="pl-PL" sz="6800" dirty="0" smtClean="0">
                <a:solidFill>
                  <a:schemeClr val="tx1"/>
                </a:solidFill>
              </a:rPr>
              <a:t>/ przyrodniczego</a:t>
            </a:r>
            <a:r>
              <a:rPr lang="pl-PL" sz="6800" dirty="0">
                <a:solidFill>
                  <a:schemeClr val="tx1"/>
                </a:solidFill>
              </a:rPr>
              <a:t>, których stan uległ poprawie i/lub większemu wykorzystaniu</a:t>
            </a:r>
          </a:p>
          <a:p>
            <a:pPr lvl="0" algn="just"/>
            <a:r>
              <a:rPr lang="pl-PL" sz="6800" dirty="0">
                <a:solidFill>
                  <a:schemeClr val="tx1"/>
                </a:solidFill>
              </a:rPr>
              <a:t>Realizacja elementów infrastruktury </a:t>
            </a:r>
            <a:r>
              <a:rPr lang="pl-PL" sz="6800" dirty="0" smtClean="0">
                <a:solidFill>
                  <a:schemeClr val="tx1"/>
                </a:solidFill>
              </a:rPr>
              <a:t>udostępniającej/zwiększającej </a:t>
            </a:r>
            <a:r>
              <a:rPr lang="pl-PL" sz="6800" dirty="0">
                <a:solidFill>
                  <a:schemeClr val="tx1"/>
                </a:solidFill>
              </a:rPr>
              <a:t>wykorzystanie dziedzictwa przyrodniczego i kulturowego</a:t>
            </a:r>
          </a:p>
          <a:p>
            <a:pPr lvl="0" algn="just"/>
            <a:r>
              <a:rPr lang="pl-PL" sz="6800" dirty="0">
                <a:solidFill>
                  <a:schemeClr val="tx1"/>
                </a:solidFill>
              </a:rPr>
              <a:t>Liczba zrealizowanych wspólnych transgranicznych mechanizmów</a:t>
            </a:r>
            <a:r>
              <a:rPr lang="pl-PL" sz="6800" dirty="0" smtClean="0">
                <a:solidFill>
                  <a:schemeClr val="tx1"/>
                </a:solidFill>
              </a:rPr>
              <a:t>/ działań </a:t>
            </a:r>
            <a:r>
              <a:rPr lang="pl-PL" sz="6800" dirty="0">
                <a:solidFill>
                  <a:schemeClr val="tx1"/>
                </a:solidFill>
              </a:rPr>
              <a:t>zmierzających do wspólnego zarządzania powiązanych elementów i/lub reagujących na wspólne wyzwania w zakresie dziedzictwa kulturowego i </a:t>
            </a:r>
            <a:r>
              <a:rPr lang="pl-PL" sz="6800" dirty="0" smtClean="0">
                <a:solidFill>
                  <a:schemeClr val="tx1"/>
                </a:solidFill>
              </a:rPr>
              <a:t>przyrodniczego</a:t>
            </a:r>
            <a:r>
              <a:rPr lang="pl-PL" sz="6800" dirty="0">
                <a:solidFill>
                  <a:schemeClr val="tx1"/>
                </a:solidFill>
              </a:rPr>
              <a:t> </a:t>
            </a:r>
          </a:p>
          <a:p>
            <a:pPr marL="0" lvl="0" indent="0" algn="just">
              <a:buNone/>
            </a:pPr>
            <a:r>
              <a:rPr lang="pl-PL" sz="6800" b="1" dirty="0">
                <a:solidFill>
                  <a:prstClr val="black"/>
                </a:solidFill>
              </a:rPr>
              <a:t>Oś Priorytetowa 4:</a:t>
            </a:r>
            <a:endParaRPr lang="pl-PL" sz="6800" dirty="0">
              <a:solidFill>
                <a:prstClr val="black"/>
              </a:solidFill>
            </a:endParaRPr>
          </a:p>
          <a:p>
            <a:pPr lvl="0" algn="just"/>
            <a:r>
              <a:rPr lang="pl-PL" sz="6800" dirty="0">
                <a:solidFill>
                  <a:prstClr val="black"/>
                </a:solidFill>
              </a:rPr>
              <a:t>Liczba partnerów włączonych we wspólne </a:t>
            </a:r>
            <a:r>
              <a:rPr lang="pl-PL" sz="6800" dirty="0" smtClean="0">
                <a:solidFill>
                  <a:prstClr val="black"/>
                </a:solidFill>
              </a:rPr>
              <a:t>działania</a:t>
            </a:r>
          </a:p>
          <a:p>
            <a:pPr marL="0" lvl="0" indent="0" algn="just">
              <a:buNone/>
            </a:pPr>
            <a:endParaRPr lang="pl-PL" sz="68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pl-PL" sz="6800" dirty="0" smtClean="0">
                <a:solidFill>
                  <a:prstClr val="black"/>
                </a:solidFill>
              </a:rPr>
              <a:t>Wymienione powyżej wskaźniki są ilościowe – dla każdego z nich należy wybrać właściwą wartość, która zostanie osiągnięta na zakończenie realizacji mikroprojektu</a:t>
            </a:r>
            <a:endParaRPr lang="pl-PL" sz="6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pl-PL" sz="45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900" dirty="0"/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323528" y="1124744"/>
            <a:ext cx="8229600" cy="4852988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pl-PL" sz="3400" b="1" kern="0" dirty="0" smtClean="0">
                <a:solidFill>
                  <a:srgbClr val="FF0000"/>
                </a:solidFill>
                <a:cs typeface="Calibri" panose="020F0502020204030204" pitchFamily="34" charset="0"/>
              </a:rPr>
              <a:t>OP2 – NALEŻY PAMIĘTAĆ:</a:t>
            </a:r>
          </a:p>
          <a:p>
            <a:pPr algn="just"/>
            <a:r>
              <a:rPr lang="pl-PL" sz="3200" dirty="0" smtClean="0">
                <a:solidFill>
                  <a:schemeClr val="tx1"/>
                </a:solidFill>
              </a:rPr>
              <a:t>Dany </a:t>
            </a:r>
            <a:r>
              <a:rPr lang="pl-PL" sz="3200" dirty="0">
                <a:solidFill>
                  <a:schemeClr val="tx1"/>
                </a:solidFill>
              </a:rPr>
              <a:t>obiekt może być wykazany jako wskaźnik tylko jeden raz, nie można wskazywać tego samego obiektu w dwóch różnych </a:t>
            </a:r>
            <a:r>
              <a:rPr lang="pl-PL" sz="3200" dirty="0" smtClean="0">
                <a:solidFill>
                  <a:schemeClr val="tx1"/>
                </a:solidFill>
              </a:rPr>
              <a:t>wskaźnikach produktu</a:t>
            </a:r>
          </a:p>
          <a:p>
            <a:pPr marL="0" indent="0" algn="just">
              <a:buNone/>
            </a:pPr>
            <a:endParaRPr lang="pl-PL" sz="3200" dirty="0" smtClean="0">
              <a:solidFill>
                <a:schemeClr val="tx1"/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/>
                </a:solidFill>
              </a:rPr>
              <a:t>W przypadku wskaźnika </a:t>
            </a:r>
            <a:r>
              <a:rPr lang="pl-PL" sz="3200" i="1" dirty="0" smtClean="0">
                <a:solidFill>
                  <a:schemeClr val="tx1"/>
                </a:solidFill>
              </a:rPr>
              <a:t>Liczba </a:t>
            </a:r>
            <a:r>
              <a:rPr lang="pl-PL" sz="3200" i="1" dirty="0">
                <a:solidFill>
                  <a:schemeClr val="tx1"/>
                </a:solidFill>
              </a:rPr>
              <a:t>zrealizowanych wspólnych transgranicznych </a:t>
            </a:r>
            <a:r>
              <a:rPr lang="pl-PL" sz="3200" i="1" dirty="0" smtClean="0">
                <a:solidFill>
                  <a:schemeClr val="tx1"/>
                </a:solidFill>
              </a:rPr>
              <a:t>mechanizmów</a:t>
            </a:r>
            <a:r>
              <a:rPr lang="pl-PL" sz="3200" dirty="0" smtClean="0">
                <a:solidFill>
                  <a:schemeClr val="tx1"/>
                </a:solidFill>
              </a:rPr>
              <a:t>: nie </a:t>
            </a:r>
            <a:r>
              <a:rPr lang="pl-PL" sz="3200" dirty="0">
                <a:solidFill>
                  <a:schemeClr val="tx1"/>
                </a:solidFill>
              </a:rPr>
              <a:t>każda promocja wskazana w projekcie będzie mechanizmem, powinno to być rozwiązanie o charakterze systemowym, np. cały projekt jest tym mechanizmem, albo </a:t>
            </a:r>
            <a:r>
              <a:rPr lang="pl-PL" sz="3200" dirty="0" smtClean="0">
                <a:solidFill>
                  <a:schemeClr val="tx1"/>
                </a:solidFill>
              </a:rPr>
              <a:t>przeprowadzenie dużej kampanii promocyjnej, </a:t>
            </a:r>
            <a:r>
              <a:rPr lang="pl-PL" sz="3200" dirty="0">
                <a:solidFill>
                  <a:schemeClr val="tx1"/>
                </a:solidFill>
              </a:rPr>
              <a:t>która będzie miała charakter systemowy. Nie są mechanizmami poszczególne działania projektu, np. wydanie mapy</a:t>
            </a:r>
          </a:p>
          <a:p>
            <a:pPr marL="0" indent="0">
              <a:buNone/>
            </a:pPr>
            <a:endParaRPr lang="pl-PL" sz="2900" dirty="0"/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229600" cy="4852988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r>
              <a:rPr lang="pl-PL" sz="9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Wskaźniki rezultatu: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Oprócz wskaźników produktu występują również obowiązkowo wskaźniki rezultatu:</a:t>
            </a:r>
            <a:endParaRPr lang="pl-PL" sz="6800" dirty="0">
              <a:solidFill>
                <a:schemeClr val="tx1"/>
              </a:solidFill>
              <a:ea typeface="Times New Roman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Liczba </a:t>
            </a: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korzystających z obiektów zbiorowego zakwaterowania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(OP2)</a:t>
            </a:r>
          </a:p>
          <a:p>
            <a:pPr algn="just">
              <a:lnSpc>
                <a:spcPct val="115000"/>
              </a:lnSpc>
            </a:pP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Poziom współpracy instytucji na pograniczu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polsko-czeskim (OP4) </a:t>
            </a:r>
          </a:p>
          <a:p>
            <a:pPr algn="just">
              <a:lnSpc>
                <a:spcPct val="115000"/>
              </a:lnSpc>
            </a:pP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Poziom </a:t>
            </a: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postrzegania współegzystencji i współpracy społeczności lokalnych w regionie przygranicznym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(OP4)</a:t>
            </a:r>
            <a:endParaRPr lang="pl-PL" sz="6800" dirty="0">
              <a:solidFill>
                <a:schemeClr val="tx1"/>
              </a:solidFill>
              <a:ea typeface="Times New Roman"/>
              <a:cs typeface="Arial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pl-PL" sz="6800" dirty="0" smtClean="0">
              <a:solidFill>
                <a:schemeClr val="tx1"/>
              </a:solidFill>
              <a:ea typeface="Times New Roman"/>
              <a:cs typeface="Arial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pl-PL" sz="6800" b="1" dirty="0" smtClean="0">
                <a:solidFill>
                  <a:schemeClr val="tx1"/>
                </a:solidFill>
                <a:ea typeface="Times New Roman"/>
                <a:cs typeface="Arial"/>
              </a:rPr>
              <a:t>Wskaźnik </a:t>
            </a:r>
            <a:r>
              <a:rPr lang="pl-PL" sz="6800" b="1" dirty="0">
                <a:solidFill>
                  <a:schemeClr val="tx1"/>
                </a:solidFill>
                <a:ea typeface="Times New Roman"/>
                <a:cs typeface="Arial"/>
              </a:rPr>
              <a:t>rezultatu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jest wskaźnikiem niepoliczalnym, w związku z tym należy </a:t>
            </a: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wprowadzić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go do </a:t>
            </a: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wniosku o dofinansowanie, jednak bez wskazania wartości docelowej, a jedynie w formie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opisowej. Należy wskazać w jaki sposób realizacja projektu przyczyni się do poprawy sytuacji na pograniczu polsko-czeskim wskazanej w wybranym wskaźniku.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Jego wartość </a:t>
            </a: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docelową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należy wpisać </a:t>
            </a: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0, uzupełnić datę oraz opisać ten wskaźnik w polu </a:t>
            </a:r>
            <a:r>
              <a:rPr lang="pl-PL" sz="6800" i="1" dirty="0">
                <a:solidFill>
                  <a:schemeClr val="tx1"/>
                </a:solidFill>
                <a:ea typeface="Times New Roman"/>
                <a:cs typeface="Arial"/>
              </a:rPr>
              <a:t>Opis wartości.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 W przypadku </a:t>
            </a: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projektów typu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A wskaźnik rezultatu </a:t>
            </a:r>
            <a:r>
              <a:rPr lang="pl-PL" sz="6800" dirty="0">
                <a:solidFill>
                  <a:schemeClr val="tx1"/>
                </a:solidFill>
                <a:ea typeface="Times New Roman"/>
                <a:cs typeface="Arial"/>
              </a:rPr>
              <a:t>należy wprowadzić zarówno u Partnera Wiodącego, jak i Partnera </a:t>
            </a:r>
            <a:r>
              <a:rPr lang="pl-PL" sz="6800" dirty="0" smtClean="0">
                <a:solidFill>
                  <a:schemeClr val="tx1"/>
                </a:solidFill>
                <a:ea typeface="Times New Roman"/>
                <a:cs typeface="Arial"/>
              </a:rPr>
              <a:t>Projektu. 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pl-PL" sz="6000" dirty="0" smtClean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15616" y="2413337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229600" cy="48529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Dodatkowe zasady przy wyborze wskaźników: </a:t>
            </a:r>
          </a:p>
          <a:p>
            <a:pPr algn="just"/>
            <a:r>
              <a:rPr lang="pl-PL" sz="2000" dirty="0" smtClean="0">
                <a:solidFill>
                  <a:schemeClr val="tx1"/>
                </a:solidFill>
              </a:rPr>
              <a:t>Każdy wskaźnik musi być opisany w punkcie </a:t>
            </a:r>
            <a:r>
              <a:rPr lang="pl-PL" sz="2000" i="1" dirty="0" smtClean="0">
                <a:solidFill>
                  <a:schemeClr val="tx1"/>
                </a:solidFill>
              </a:rPr>
              <a:t>Opis wskaźnika</a:t>
            </a:r>
          </a:p>
          <a:p>
            <a:pPr algn="just"/>
            <a:r>
              <a:rPr lang="pl-PL" sz="2000" dirty="0" smtClean="0">
                <a:solidFill>
                  <a:schemeClr val="tx1"/>
                </a:solidFill>
              </a:rPr>
              <a:t>W </a:t>
            </a:r>
            <a:r>
              <a:rPr lang="pl-PL" sz="2000" dirty="0">
                <a:solidFill>
                  <a:schemeClr val="tx1"/>
                </a:solidFill>
              </a:rPr>
              <a:t>przypadku mikroprojektów z Partnerem Wiodącym (typ A) wskaźniki muszą być wybrane dla każdego partnera osobno</a:t>
            </a:r>
          </a:p>
          <a:p>
            <a:pPr algn="just">
              <a:lnSpc>
                <a:spcPct val="115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W OP4 </a:t>
            </a:r>
            <a:r>
              <a:rPr lang="pl-PL" sz="2000" dirty="0">
                <a:solidFill>
                  <a:schemeClr val="tx1"/>
                </a:solidFill>
              </a:rPr>
              <a:t>we wskaźniku produktu </a:t>
            </a:r>
            <a:r>
              <a:rPr lang="pl-PL" sz="2000" i="1" dirty="0">
                <a:solidFill>
                  <a:schemeClr val="tx1"/>
                </a:solidFill>
              </a:rPr>
              <a:t>Liczba partnerów włączonych we wspólne działania</a:t>
            </a:r>
            <a:r>
              <a:rPr lang="pl-PL" sz="2000" dirty="0">
                <a:solidFill>
                  <a:schemeClr val="tx1"/>
                </a:solidFill>
              </a:rPr>
              <a:t> każdy z partnerów musi wybrać </a:t>
            </a:r>
            <a:r>
              <a:rPr lang="pl-PL" sz="2000" dirty="0" smtClean="0">
                <a:solidFill>
                  <a:schemeClr val="tx1"/>
                </a:solidFill>
              </a:rPr>
              <a:t>ten wskaźnik dla </a:t>
            </a:r>
            <a:r>
              <a:rPr lang="pl-PL" sz="2000" dirty="0">
                <a:solidFill>
                  <a:schemeClr val="tx1"/>
                </a:solidFill>
              </a:rPr>
              <a:t>swojej </a:t>
            </a:r>
            <a:r>
              <a:rPr lang="pl-PL" sz="2000" dirty="0" smtClean="0">
                <a:solidFill>
                  <a:schemeClr val="tx1"/>
                </a:solidFill>
              </a:rPr>
              <a:t>strony. Wynika </a:t>
            </a:r>
            <a:r>
              <a:rPr lang="pl-PL" sz="2000" dirty="0">
                <a:solidFill>
                  <a:schemeClr val="tx1"/>
                </a:solidFill>
              </a:rPr>
              <a:t>to z faktu, że </a:t>
            </a:r>
            <a:r>
              <a:rPr lang="pl-PL" sz="2000" dirty="0" smtClean="0">
                <a:solidFill>
                  <a:schemeClr val="tx1"/>
                </a:solidFill>
              </a:rPr>
              <a:t>wartości tego wskaźnika </a:t>
            </a:r>
            <a:r>
              <a:rPr lang="pl-PL" sz="2000" dirty="0">
                <a:solidFill>
                  <a:schemeClr val="tx1"/>
                </a:solidFill>
              </a:rPr>
              <a:t>sumują się i otrzymujemy liczbę wszystkich partnerów uczestniczących w </a:t>
            </a:r>
            <a:r>
              <a:rPr lang="pl-PL" sz="2000" dirty="0" smtClean="0">
                <a:solidFill>
                  <a:schemeClr val="tx1"/>
                </a:solidFill>
              </a:rPr>
              <a:t>mikroprojekcie</a:t>
            </a:r>
          </a:p>
          <a:p>
            <a:pPr algn="just">
              <a:lnSpc>
                <a:spcPct val="115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Data wskaźnika: ważne, aby data realizacji wskaźnika była taka, jak jest data rozpoczęcia i zakończenia realizacji projektu</a:t>
            </a:r>
          </a:p>
          <a:p>
            <a:pPr algn="just">
              <a:lnSpc>
                <a:spcPct val="115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15616" y="2413337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WYSOKOŚĆ DOFINANSOWANIA </a:t>
            </a:r>
            <a:br>
              <a:rPr lang="pl-PL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MIKROPROJEKTÓW</a:t>
            </a:r>
            <a:endParaRPr lang="pl-PL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657251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6394" y="2492896"/>
            <a:ext cx="8106045" cy="325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	</a:t>
            </a:r>
          </a:p>
          <a:p>
            <a:pPr algn="just">
              <a:defRPr/>
            </a:pPr>
            <a:endParaRPr lang="cs-CZ" sz="1600" b="1" dirty="0" smtClean="0"/>
          </a:p>
          <a:p>
            <a:pPr algn="just">
              <a:defRPr/>
            </a:pPr>
            <a:endParaRPr lang="cs-CZ" sz="1600" b="1" dirty="0"/>
          </a:p>
          <a:p>
            <a:pPr algn="ctr">
              <a:defRPr/>
            </a:pPr>
            <a:endParaRPr lang="cs-CZ" sz="2000" dirty="0">
              <a:latin typeface="+mj-lt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835392"/>
              </p:ext>
            </p:extLst>
          </p:nvPr>
        </p:nvGraphicFramePr>
        <p:xfrm>
          <a:off x="1869334" y="1600200"/>
          <a:ext cx="5405331" cy="45259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01777"/>
                <a:gridCol w="1801777"/>
                <a:gridCol w="1801777"/>
              </a:tblGrid>
              <a:tr h="862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j-lt"/>
                        </a:rPr>
                        <a:t>Typ mikroprojektu</a:t>
                      </a:r>
                      <a:endParaRPr lang="pl-PL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j-lt"/>
                        </a:rPr>
                        <a:t>OP 2</a:t>
                      </a:r>
                      <a:endParaRPr lang="pl-PL" sz="9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j-lt"/>
                        </a:rPr>
                        <a:t>(Dofinansowanie EUR </a:t>
                      </a:r>
                      <a:r>
                        <a:rPr lang="pl-PL" sz="1400" kern="1200" dirty="0">
                          <a:effectLst/>
                          <a:latin typeface="+mj-lt"/>
                        </a:rPr>
                        <a:t>EFRR)</a:t>
                      </a:r>
                      <a:endParaRPr lang="pl-PL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+mj-lt"/>
                        </a:rPr>
                        <a:t>OP 4</a:t>
                      </a:r>
                      <a:endParaRPr lang="pl-PL" sz="9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effectLst/>
                          <a:latin typeface="+mj-lt"/>
                        </a:rPr>
                        <a:t>(Dofinansowanie EUR </a:t>
                      </a:r>
                      <a:r>
                        <a:rPr lang="pl-PL" sz="1400" kern="1200" dirty="0">
                          <a:effectLst/>
                          <a:latin typeface="+mj-lt"/>
                        </a:rPr>
                        <a:t>EFRR)</a:t>
                      </a:r>
                      <a:endParaRPr lang="pl-PL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</a:tr>
              <a:tr h="1249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Wspólne z Partnerem Wiodącym</a:t>
                      </a:r>
                      <a:endParaRPr lang="pl-PL" sz="9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(Typ A)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maks. 60 </a:t>
                      </a:r>
                      <a:r>
                        <a:rPr lang="pl-PL" sz="1400" b="1" kern="1200" dirty="0" smtClean="0">
                          <a:effectLst/>
                          <a:latin typeface="+mj-lt"/>
                        </a:rPr>
                        <a:t>000</a:t>
                      </a:r>
                      <a:endParaRPr lang="pl-PL" sz="9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effectLst/>
                          <a:latin typeface="+mj-lt"/>
                        </a:rPr>
                        <a:t>(po 30 000 na </a:t>
                      </a:r>
                      <a:r>
                        <a:rPr lang="pl-PL" sz="1100" b="1" kern="1200" dirty="0" smtClean="0">
                          <a:effectLst/>
                          <a:latin typeface="+mj-lt"/>
                        </a:rPr>
                        <a:t>stronę narodową)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maks. 40 000</a:t>
                      </a:r>
                      <a:endParaRPr lang="pl-PL" sz="9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effectLst/>
                          <a:latin typeface="+mj-lt"/>
                        </a:rPr>
                        <a:t>(po 20 000 na </a:t>
                      </a:r>
                      <a:r>
                        <a:rPr lang="pl-PL" sz="1100" b="1" kern="1200" dirty="0" smtClean="0">
                          <a:effectLst/>
                          <a:latin typeface="+mj-lt"/>
                        </a:rPr>
                        <a:t>stronę narodową)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</a:tr>
              <a:tr h="1207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effectLst/>
                          <a:latin typeface="+mj-lt"/>
                        </a:rPr>
                        <a:t>Partnerskie</a:t>
                      </a:r>
                      <a:endParaRPr lang="pl-PL" sz="9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(Typ B)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maks. 30 000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maks. 20 000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</a:tr>
              <a:tr h="1207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Indywidualne</a:t>
                      </a:r>
                      <a:endParaRPr lang="pl-PL" sz="900" b="1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(Typ C)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maks. 30 000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effectLst/>
                          <a:latin typeface="+mj-lt"/>
                        </a:rPr>
                        <a:t>maks. 20 000</a:t>
                      </a:r>
                      <a:endParaRPr lang="pl-PL" sz="9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71" marR="72071" marT="36036" marB="3603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7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264417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sz="2400" u="sng" kern="0" dirty="0">
              <a:solidFill>
                <a:srgbClr val="FF000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6394" y="2492896"/>
            <a:ext cx="8106045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pl-PL" sz="1600" dirty="0"/>
              <a:t>	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1124744"/>
            <a:ext cx="79312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l-PL" sz="2400" b="1" dirty="0">
                <a:solidFill>
                  <a:srgbClr val="FF0000"/>
                </a:solidFill>
                <a:latin typeface="Century Gothic"/>
              </a:rPr>
              <a:t>RAMY FINANSOWE I CZASOWE  </a:t>
            </a:r>
          </a:p>
          <a:p>
            <a:pPr algn="just">
              <a:defRPr/>
            </a:pPr>
            <a:endParaRPr lang="pl-PL" sz="1600" dirty="0" smtClean="0">
              <a:latin typeface="+mj-lt"/>
            </a:endParaRPr>
          </a:p>
          <a:p>
            <a:pPr algn="just">
              <a:defRPr/>
            </a:pPr>
            <a:r>
              <a:rPr lang="pl-PL" sz="1600" dirty="0" smtClean="0">
                <a:latin typeface="+mj-lt"/>
              </a:rPr>
              <a:t>Minimalne </a:t>
            </a:r>
            <a:r>
              <a:rPr lang="pl-PL" sz="1600" dirty="0">
                <a:latin typeface="+mj-lt"/>
              </a:rPr>
              <a:t>dofinansowanie (w ramach wszystkich przedmiotowych OP) na mikroprojekt wynosi 2 000 EUR </a:t>
            </a:r>
            <a:r>
              <a:rPr lang="pl-PL" sz="1600" dirty="0" smtClean="0">
                <a:latin typeface="+mj-lt"/>
              </a:rPr>
              <a:t>EFRR, a </a:t>
            </a:r>
            <a:r>
              <a:rPr lang="pl-PL" sz="1600" dirty="0">
                <a:latin typeface="+mj-lt"/>
              </a:rPr>
              <a:t>z </a:t>
            </a:r>
            <a:r>
              <a:rPr lang="pl-PL" sz="1600" dirty="0" smtClean="0">
                <a:latin typeface="+mj-lt"/>
              </a:rPr>
              <a:t>Partnerem Wiodącym </a:t>
            </a:r>
            <a:r>
              <a:rPr lang="pl-PL" sz="1600" dirty="0">
                <a:latin typeface="+mj-lt"/>
              </a:rPr>
              <a:t>4 000 EUR. </a:t>
            </a:r>
            <a:endParaRPr lang="pl-PL" sz="1600" dirty="0" smtClean="0">
              <a:latin typeface="+mj-lt"/>
            </a:endParaRPr>
          </a:p>
          <a:p>
            <a:pPr algn="just">
              <a:defRPr/>
            </a:pPr>
            <a:r>
              <a:rPr lang="cs-CZ" sz="1600" dirty="0">
                <a:latin typeface="+mj-lt"/>
              </a:rPr>
              <a:t>Całkowity </a:t>
            </a:r>
            <a:r>
              <a:rPr lang="cs-CZ" sz="1600" b="1" dirty="0">
                <a:latin typeface="+mj-lt"/>
              </a:rPr>
              <a:t>budżet mikroprojektu </a:t>
            </a:r>
            <a:r>
              <a:rPr lang="cs-CZ" sz="1600" dirty="0">
                <a:latin typeface="+mj-lt"/>
              </a:rPr>
              <a:t>nie może </a:t>
            </a:r>
            <a:r>
              <a:rPr lang="cs-CZ" sz="1600" dirty="0" smtClean="0">
                <a:latin typeface="+mj-lt"/>
              </a:rPr>
              <a:t>przekraczać </a:t>
            </a:r>
            <a:r>
              <a:rPr lang="cs-CZ" sz="1600" dirty="0">
                <a:latin typeface="+mj-lt"/>
              </a:rPr>
              <a:t>2-krotności maksynalnego dofinansowania z </a:t>
            </a:r>
            <a:r>
              <a:rPr lang="cs-CZ" sz="1600" dirty="0" smtClean="0">
                <a:latin typeface="+mj-lt"/>
              </a:rPr>
              <a:t>EFRR.  </a:t>
            </a:r>
          </a:p>
          <a:p>
            <a:pPr algn="just">
              <a:defRPr/>
            </a:pPr>
            <a:endParaRPr lang="cs-CZ" sz="1600" dirty="0">
              <a:latin typeface="+mj-lt"/>
            </a:endParaRPr>
          </a:p>
          <a:p>
            <a:pPr algn="just">
              <a:defRPr/>
            </a:pP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Maksymalna </a:t>
            </a:r>
            <a:r>
              <a:rPr lang="pl-PL" sz="1600" dirty="0">
                <a:solidFill>
                  <a:srgbClr val="000000"/>
                </a:solidFill>
                <a:latin typeface="+mj-lt"/>
              </a:rPr>
              <a:t>wysokość dofinansowania jest określona dla partnera mikroprojektu (w przypadku mikroprojektów z </a:t>
            </a:r>
            <a:r>
              <a:rPr lang="pl-PL" sz="1600" dirty="0" smtClean="0">
                <a:solidFill>
                  <a:srgbClr val="000000"/>
                </a:solidFill>
                <a:latin typeface="+mj-lt"/>
              </a:rPr>
              <a:t>Partnerem Wiodącym: </a:t>
            </a:r>
            <a:r>
              <a:rPr lang="pl-PL" sz="1600" dirty="0">
                <a:solidFill>
                  <a:srgbClr val="000000"/>
                </a:solidFill>
                <a:latin typeface="+mj-lt"/>
              </a:rPr>
              <a:t>także dla części narodowej mikroprojektu) i jest nieprzekraczalna. </a:t>
            </a:r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pl-PL" sz="1600" dirty="0" smtClean="0">
              <a:solidFill>
                <a:srgbClr val="000000"/>
              </a:solidFill>
              <a:latin typeface="+mj-lt"/>
            </a:endParaRPr>
          </a:p>
          <a:p>
            <a:pPr lvl="0" algn="just">
              <a:defRPr/>
            </a:pPr>
            <a:r>
              <a:rPr lang="pl-PL" sz="1600" b="1" dirty="0" smtClean="0">
                <a:latin typeface="+mj-lt"/>
              </a:rPr>
              <a:t>Czas </a:t>
            </a:r>
            <a:r>
              <a:rPr lang="pl-PL" sz="1600" b="1" dirty="0">
                <a:latin typeface="+mj-lt"/>
              </a:rPr>
              <a:t>trwania mikroprojektu </a:t>
            </a:r>
            <a:r>
              <a:rPr lang="pl-PL" sz="1600" dirty="0">
                <a:latin typeface="+mj-lt"/>
              </a:rPr>
              <a:t>powinien wynosić </a:t>
            </a:r>
            <a:r>
              <a:rPr lang="pl-PL" sz="1600" dirty="0" smtClean="0">
                <a:latin typeface="+mj-lt"/>
              </a:rPr>
              <a:t>do 12 </a:t>
            </a:r>
            <a:r>
              <a:rPr lang="pl-PL" sz="1600" dirty="0">
                <a:latin typeface="+mj-lt"/>
              </a:rPr>
              <a:t>miesięcy. </a:t>
            </a:r>
            <a:r>
              <a:rPr lang="pl-PL" sz="1600" dirty="0" smtClean="0">
                <a:latin typeface="+mj-lt"/>
              </a:rPr>
              <a:t>W szczególnie uzasadnionych przypadkach czas </a:t>
            </a:r>
            <a:r>
              <a:rPr lang="pl-PL" sz="1600" dirty="0">
                <a:latin typeface="+mj-lt"/>
              </a:rPr>
              <a:t>trwania mikroprojektów </a:t>
            </a:r>
            <a:r>
              <a:rPr lang="pl-PL" sz="1600" dirty="0" smtClean="0">
                <a:latin typeface="+mj-lt"/>
              </a:rPr>
              <a:t>może </a:t>
            </a:r>
            <a:r>
              <a:rPr lang="pl-PL" sz="1600" dirty="0">
                <a:latin typeface="+mj-lt"/>
              </a:rPr>
              <a:t>wynosić max. 18 </a:t>
            </a:r>
            <a:r>
              <a:rPr lang="pl-PL" sz="1600" dirty="0" smtClean="0">
                <a:latin typeface="+mj-lt"/>
              </a:rPr>
              <a:t>miesięcy. </a:t>
            </a:r>
          </a:p>
          <a:p>
            <a:pPr lvl="0" algn="just">
              <a:defRPr/>
            </a:pPr>
            <a:endParaRPr lang="pl-PL" sz="1600" dirty="0" smtClean="0">
              <a:latin typeface="+mj-lt"/>
            </a:endParaRPr>
          </a:p>
          <a:p>
            <a:pPr lvl="0" algn="just">
              <a:defRPr/>
            </a:pPr>
            <a:r>
              <a:rPr lang="pl-PL" sz="1600" dirty="0" smtClean="0">
                <a:latin typeface="+mj-lt"/>
              </a:rPr>
              <a:t>Termin rozpoczęcia naborów: kwiecień 2016.</a:t>
            </a:r>
            <a:endParaRPr lang="pl-PL" sz="1600" dirty="0">
              <a:latin typeface="+mj-lt"/>
            </a:endParaRPr>
          </a:p>
          <a:p>
            <a:pPr algn="just">
              <a:defRPr/>
            </a:pPr>
            <a:r>
              <a:rPr lang="pl-PL" sz="1600" dirty="0" smtClean="0">
                <a:latin typeface="+mj-lt"/>
              </a:rPr>
              <a:t>Ostateczny termin </a:t>
            </a:r>
            <a:r>
              <a:rPr lang="pl-PL" sz="1600" dirty="0">
                <a:latin typeface="+mj-lt"/>
              </a:rPr>
              <a:t>zakończenia realizacji projektu nie może </a:t>
            </a:r>
            <a:r>
              <a:rPr lang="pl-PL" sz="1600" dirty="0" smtClean="0">
                <a:latin typeface="+mj-lt"/>
              </a:rPr>
              <a:t>być późniejszy niż </a:t>
            </a:r>
            <a:r>
              <a:rPr lang="pl-PL" sz="1600" b="1" dirty="0">
                <a:latin typeface="+mj-lt"/>
              </a:rPr>
              <a:t>30 czerwca 2023 roku</a:t>
            </a:r>
            <a:r>
              <a:rPr lang="pl-PL" sz="1600" dirty="0">
                <a:latin typeface="+mj-lt"/>
              </a:rPr>
              <a:t>. </a:t>
            </a:r>
            <a:r>
              <a:rPr lang="pl-PL" sz="1600" dirty="0">
                <a:solidFill>
                  <a:srgbClr val="000000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66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268760"/>
            <a:ext cx="8229600" cy="4525962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</a:rPr>
              <a:t>Korzyści z realizacji projektu z Partnerem Wiodącym (Typ A)</a:t>
            </a:r>
          </a:p>
          <a:p>
            <a:pPr marR="50165" algn="just">
              <a:lnSpc>
                <a:spcPct val="115000"/>
              </a:lnSpc>
            </a:pPr>
            <a:r>
              <a:rPr lang="pl-PL" dirty="0">
                <a:solidFill>
                  <a:schemeClr val="tx1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Tylko w przypadku mikroprojektów z Partnerem Wiodącym za wydatki kwalifikowalne mogą być uznane wydatki na przygotowanie projektu w wysokości maksymalnie </a:t>
            </a:r>
            <a:r>
              <a:rPr lang="pl-PL" dirty="0" smtClean="0">
                <a:solidFill>
                  <a:schemeClr val="tx1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1% </a:t>
            </a:r>
            <a:r>
              <a:rPr lang="pl-PL" dirty="0">
                <a:solidFill>
                  <a:schemeClr val="tx1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całkowitych wydatków kwalifikowalnych, o ile powstaną w okresie od 01.01.2014 do momentu rejestracji projektu przez Partnera FM i zostaną uznane za </a:t>
            </a:r>
            <a:r>
              <a:rPr lang="pl-PL" dirty="0" smtClean="0">
                <a:solidFill>
                  <a:schemeClr val="tx1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kwalifikowalne</a:t>
            </a:r>
          </a:p>
          <a:p>
            <a:pPr marL="0" marR="50165" indent="0" algn="just">
              <a:lnSpc>
                <a:spcPct val="115000"/>
              </a:lnSpc>
              <a:buNone/>
            </a:pPr>
            <a:r>
              <a:rPr lang="pl-PL" sz="1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1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% budżetu mikroprojektu w momencie jego zatwierdzenia do dofinansowania przez </a:t>
            </a:r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EKS)</a:t>
            </a:r>
            <a:endParaRPr lang="pl-PL" sz="1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b="1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38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8229600" cy="4525962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</a:rPr>
              <a:t>Korzyści z realizacji projektu z Partnerem Wiodącym (Typ A)</a:t>
            </a: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b="1" kern="0" dirty="0" smtClean="0">
              <a:solidFill>
                <a:srgbClr val="000000"/>
              </a:solidFill>
            </a:endParaRPr>
          </a:p>
          <a:p>
            <a:pPr marR="50165" algn="just">
              <a:lnSpc>
                <a:spcPct val="115000"/>
              </a:lnSpc>
            </a:pPr>
            <a:r>
              <a:rPr lang="pl-PL" dirty="0" smtClean="0">
                <a:solidFill>
                  <a:schemeClr val="tx1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Mikroprojekty </a:t>
            </a:r>
            <a:r>
              <a:rPr lang="pl-PL" dirty="0">
                <a:solidFill>
                  <a:schemeClr val="tx1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z Partnerem Wiodącym </a:t>
            </a:r>
            <a:r>
              <a:rPr lang="pl-PL" dirty="0" smtClean="0">
                <a:solidFill>
                  <a:schemeClr val="tx1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są wyżej oceniane i mają większą szansę na otrzymanie dofinansowania </a:t>
            </a:r>
            <a:endParaRPr lang="pl-PL" sz="1600" dirty="0">
              <a:solidFill>
                <a:schemeClr val="tx1"/>
              </a:solidFill>
              <a:ea typeface="Arial Narrow" panose="020B0606020202030204" pitchFamily="34" charset="0"/>
              <a:cs typeface="Arial" panose="020B0604020202020204" pitchFamily="34" charset="0"/>
            </a:endParaRPr>
          </a:p>
          <a:p>
            <a:pPr marR="50165" algn="just">
              <a:lnSpc>
                <a:spcPct val="115000"/>
              </a:lnSpc>
            </a:pPr>
            <a:endParaRPr lang="pl-PL" b="1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73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>
                <a:latin typeface="+mj-lt"/>
              </a:rPr>
              <a:t>FUNDUSZ MIKROPROJEKTÓW </a:t>
            </a:r>
            <a:r>
              <a:rPr lang="pl-PL" sz="2400" b="1" dirty="0" smtClean="0">
                <a:latin typeface="+mj-lt"/>
              </a:rPr>
              <a:t/>
            </a:r>
            <a:br>
              <a:rPr lang="pl-PL" sz="2400" b="1" dirty="0" smtClean="0">
                <a:latin typeface="+mj-lt"/>
              </a:rPr>
            </a:br>
            <a:r>
              <a:rPr lang="pl-PL" sz="2400" b="1" dirty="0" smtClean="0">
                <a:latin typeface="+mj-lt"/>
              </a:rPr>
              <a:t>W </a:t>
            </a:r>
            <a:r>
              <a:rPr lang="pl-PL" sz="2400" b="1" dirty="0">
                <a:latin typeface="+mj-lt"/>
              </a:rPr>
              <a:t>EUROREGIONIE PRADZIAD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768431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b="1" dirty="0">
                <a:solidFill>
                  <a:schemeClr val="tx1"/>
                </a:solidFill>
              </a:rPr>
              <a:t>Z</a:t>
            </a:r>
            <a:r>
              <a:rPr lang="pl-PL" sz="1800" b="1" dirty="0" smtClean="0">
                <a:solidFill>
                  <a:schemeClr val="tx1"/>
                </a:solidFill>
              </a:rPr>
              <a:t>asięg terytorialny FM w Euroregionie Pradziad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Po stronie polskiej zamyka się w obszarach administracyjnych powiatów:  brzeskiego, kędzierzyńsko-kozielskiego, kluczborskiego</a:t>
            </a:r>
            <a:r>
              <a:rPr lang="pl-PL" sz="1800" dirty="0">
                <a:solidFill>
                  <a:schemeClr val="tx1"/>
                </a:solidFill>
              </a:rPr>
              <a:t>, nyskiego, krapkowickiego, oleskiego, namysłowskiego, opolskiego</a:t>
            </a:r>
            <a:r>
              <a:rPr lang="pl-PL" sz="1800" dirty="0" smtClean="0">
                <a:solidFill>
                  <a:schemeClr val="tx1"/>
                </a:solidFill>
              </a:rPr>
              <a:t>, prudnickiego, strzeleckiego, miasta </a:t>
            </a:r>
            <a:r>
              <a:rPr lang="pl-PL" sz="1800" dirty="0">
                <a:solidFill>
                  <a:schemeClr val="tx1"/>
                </a:solidFill>
              </a:rPr>
              <a:t>Opole </a:t>
            </a:r>
          </a:p>
          <a:p>
            <a:r>
              <a:rPr lang="pl-PL" sz="1800" dirty="0">
                <a:solidFill>
                  <a:schemeClr val="tx1"/>
                </a:solidFill>
              </a:rPr>
              <a:t>Po stronie </a:t>
            </a:r>
            <a:r>
              <a:rPr lang="pl-PL" sz="1800" dirty="0" smtClean="0">
                <a:solidFill>
                  <a:schemeClr val="tx1"/>
                </a:solidFill>
              </a:rPr>
              <a:t>czeskiej </a:t>
            </a:r>
            <a:r>
              <a:rPr lang="pl-PL" sz="1800" dirty="0">
                <a:solidFill>
                  <a:schemeClr val="tx1"/>
                </a:solidFill>
              </a:rPr>
              <a:t>zamyka się w </a:t>
            </a:r>
            <a:r>
              <a:rPr lang="pl-PL" sz="1800" dirty="0" smtClean="0">
                <a:solidFill>
                  <a:schemeClr val="tx1"/>
                </a:solidFill>
              </a:rPr>
              <a:t>obszarach powiatów: </a:t>
            </a:r>
            <a:r>
              <a:rPr lang="pl-PL" sz="1800" dirty="0" err="1">
                <a:solidFill>
                  <a:schemeClr val="tx1"/>
                </a:solidFill>
              </a:rPr>
              <a:t>Jeseník</a:t>
            </a:r>
            <a:r>
              <a:rPr lang="pl-PL" sz="1800" dirty="0">
                <a:solidFill>
                  <a:schemeClr val="tx1"/>
                </a:solidFill>
              </a:rPr>
              <a:t> (z wyjątkiem katastru gminy </a:t>
            </a:r>
            <a:r>
              <a:rPr lang="pl-PL" sz="1800" dirty="0" err="1">
                <a:solidFill>
                  <a:schemeClr val="tx1"/>
                </a:solidFill>
              </a:rPr>
              <a:t>Bílá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Voda</a:t>
            </a:r>
            <a:r>
              <a:rPr lang="pl-PL" sz="1800" dirty="0">
                <a:solidFill>
                  <a:schemeClr val="tx1"/>
                </a:solidFill>
              </a:rPr>
              <a:t>), </a:t>
            </a:r>
            <a:r>
              <a:rPr lang="pl-PL" sz="1800" dirty="0" err="1">
                <a:solidFill>
                  <a:schemeClr val="tx1"/>
                </a:solidFill>
              </a:rPr>
              <a:t>Bruntál</a:t>
            </a:r>
            <a:r>
              <a:rPr lang="pl-PL" sz="1800" dirty="0">
                <a:solidFill>
                  <a:schemeClr val="tx1"/>
                </a:solidFill>
              </a:rPr>
              <a:t>, Olomouc, </a:t>
            </a:r>
            <a:r>
              <a:rPr lang="pl-PL" sz="1800" dirty="0" err="1">
                <a:solidFill>
                  <a:schemeClr val="tx1"/>
                </a:solidFill>
              </a:rPr>
              <a:t>Přerov</a:t>
            </a:r>
            <a:r>
              <a:rPr lang="pl-PL" sz="1800" dirty="0">
                <a:solidFill>
                  <a:schemeClr val="tx1"/>
                </a:solidFill>
              </a:rPr>
              <a:t>, </a:t>
            </a:r>
            <a:r>
              <a:rPr lang="pl-PL" sz="1800" dirty="0" err="1">
                <a:solidFill>
                  <a:schemeClr val="tx1"/>
                </a:solidFill>
              </a:rPr>
              <a:t>Prostějov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  </a:t>
            </a:r>
          </a:p>
          <a:p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 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  <a:p>
            <a:endParaRPr lang="pl-PL" sz="20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03" y="1600200"/>
            <a:ext cx="3520193" cy="4525963"/>
          </a:xfrm>
        </p:spPr>
      </p:pic>
    </p:spTree>
    <p:extLst>
      <p:ext uri="{BB962C8B-B14F-4D97-AF65-F5344CB8AC3E}">
        <p14:creationId xmlns:p14="http://schemas.microsoft.com/office/powerpoint/2010/main" val="24296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>
                <a:latin typeface="+mj-lt"/>
              </a:rPr>
              <a:t>FUNDUSZ MIKROPROJEKTÓW </a:t>
            </a:r>
            <a:br>
              <a:rPr lang="pl-PL" sz="2400" b="1" dirty="0">
                <a:latin typeface="+mj-lt"/>
              </a:rPr>
            </a:br>
            <a:r>
              <a:rPr lang="pl-PL" sz="2400" b="1" dirty="0">
                <a:latin typeface="+mj-lt"/>
              </a:rPr>
              <a:t>W EUROREGIONIE PRADZIAD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13417" y="1626880"/>
            <a:ext cx="8229600" cy="4525963"/>
          </a:xfrm>
        </p:spPr>
        <p:txBody>
          <a:bodyPr>
            <a:normAutofit/>
          </a:bodyPr>
          <a:lstStyle/>
          <a:p>
            <a:pPr marL="0" marR="50165" indent="0" algn="just">
              <a:lnSpc>
                <a:spcPct val="115000"/>
              </a:lnSpc>
              <a:buNone/>
            </a:pPr>
            <a:endParaRPr lang="pl-PL" b="1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58512"/>
              </p:ext>
            </p:extLst>
          </p:nvPr>
        </p:nvGraphicFramePr>
        <p:xfrm>
          <a:off x="827583" y="2132856"/>
          <a:ext cx="7416824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114"/>
                <a:gridCol w="1895473"/>
                <a:gridCol w="2619112"/>
                <a:gridCol w="1360125"/>
              </a:tblGrid>
              <a:tr h="1138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Rodzaj mikroprojektu </a:t>
                      </a:r>
                      <a:endParaRPr kumimoji="0" lang="pl-PL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Maksymalna ilość punktów, które może otrzymać mikroprojekt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Minimalna ilość punktów, które musi otrzymać mikroprojekt, aby mógł zostać rekomendowany do dofinansowania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Procent minimalnej ilości punktów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Mikroprojekt typu A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2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Mikroprojekt typu B</a:t>
                      </a:r>
                      <a:endParaRPr lang="pl-PL" sz="14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85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75%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Mikroprojekt typu C</a:t>
                      </a:r>
                      <a:endParaRPr lang="pl-PL" sz="14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75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80%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6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rgbClr val="FF0000"/>
                </a:solidFill>
                <a:latin typeface="+mj-lt"/>
              </a:rPr>
              <a:t>Cztery kryteria współpracy</a:t>
            </a:r>
            <a:endParaRPr lang="pl-PL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1600200"/>
            <a:ext cx="83632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+mj-lt"/>
              </a:rPr>
              <a:t>Aby mikroprojekt </a:t>
            </a:r>
            <a:r>
              <a:rPr lang="pl-PL" sz="2000" dirty="0">
                <a:latin typeface="+mj-lt"/>
              </a:rPr>
              <a:t>mógł zostać rekomendowany do dofinansowania w ramach FM, zgodnie z art. 12(4) Rozporządzenia 1299/2013:</a:t>
            </a:r>
          </a:p>
          <a:p>
            <a:pPr lvl="0" algn="just"/>
            <a:r>
              <a:rPr lang="pl-PL" sz="2000" dirty="0" smtClean="0">
                <a:latin typeface="+mj-lt"/>
              </a:rPr>
              <a:t>w przypadku mikroprojektów samodzielnych i partnerskich (mikroprojekty typu B i C) muszą być spełnione minimalnie trzy z czterech kryteriów współpracy partnerów. Natomiast w przypadku mikroprojektów wspólnych (z Partnerem Wiodącym – mikroprojekty typu A) muszą być spełnione </a:t>
            </a:r>
            <a:r>
              <a:rPr lang="pl-PL" sz="2000" u="sng" dirty="0" smtClean="0">
                <a:latin typeface="+mj-lt"/>
              </a:rPr>
              <a:t>cztery kryteria </a:t>
            </a:r>
            <a:r>
              <a:rPr lang="pl-PL" sz="2000" dirty="0">
                <a:latin typeface="+mj-lt"/>
              </a:rPr>
              <a:t>współpracy </a:t>
            </a:r>
            <a:r>
              <a:rPr lang="pl-PL" sz="2000" dirty="0" smtClean="0">
                <a:latin typeface="+mj-lt"/>
              </a:rPr>
              <a:t>partnerów (definicje </a:t>
            </a:r>
            <a:r>
              <a:rPr lang="pl-PL" sz="2000" dirty="0">
                <a:latin typeface="+mj-lt"/>
              </a:rPr>
              <a:t>poszczególnych kryteriów znajdują się w </a:t>
            </a:r>
            <a:r>
              <a:rPr lang="pl-PL" sz="2000" dirty="0" smtClean="0">
                <a:latin typeface="+mj-lt"/>
              </a:rPr>
              <a:t>Wytycznych dla Wnioskodawcy): </a:t>
            </a:r>
          </a:p>
          <a:p>
            <a:pPr marL="342900" indent="-342900" algn="just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wspólne przygotowanie</a:t>
            </a:r>
          </a:p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wspólny personel</a:t>
            </a:r>
          </a:p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wspólna realizacja</a:t>
            </a:r>
          </a:p>
          <a:p>
            <a:pPr marL="285750" indent="-285750" algn="just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0000"/>
                </a:solidFill>
                <a:latin typeface="+mj-lt"/>
              </a:rPr>
              <a:t>wspólne finansowanie</a:t>
            </a:r>
            <a:endParaRPr lang="pl-PL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4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21196" y="1196752"/>
            <a:ext cx="8229600" cy="45979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Pozostałe </a:t>
            </a:r>
            <a:r>
              <a:rPr lang="pl-PL" b="1" dirty="0">
                <a:solidFill>
                  <a:srgbClr val="FF0000"/>
                </a:solidFill>
              </a:rPr>
              <a:t>wymagania związane ze złożeniem </a:t>
            </a:r>
            <a:r>
              <a:rPr lang="pl-PL" b="1" dirty="0" smtClean="0">
                <a:solidFill>
                  <a:srgbClr val="FF0000"/>
                </a:solidFill>
              </a:rPr>
              <a:t>projektu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Przed przystąpieniem do przygotowania mikroprojektu konieczne jest spełnienie kilku głównych zasad, przede wszystkim:</a:t>
            </a:r>
          </a:p>
          <a:p>
            <a:pPr lvl="0" algn="just"/>
            <a:r>
              <a:rPr lang="pl-PL" dirty="0" smtClean="0">
                <a:solidFill>
                  <a:schemeClr val="tx1"/>
                </a:solidFill>
              </a:rPr>
              <a:t>w projekcie </a:t>
            </a:r>
            <a:r>
              <a:rPr lang="pl-PL" dirty="0">
                <a:solidFill>
                  <a:schemeClr val="tx1"/>
                </a:solidFill>
              </a:rPr>
              <a:t>musi uczestniczyć co najmniej jeden partner czeski i jeden partner polski</a:t>
            </a:r>
          </a:p>
          <a:p>
            <a:pPr lvl="0" algn="just"/>
            <a:r>
              <a:rPr lang="pl-PL" dirty="0">
                <a:solidFill>
                  <a:schemeClr val="tx1"/>
                </a:solidFill>
              </a:rPr>
              <a:t>wszyscy partnerzy projektu muszą być kwalifikowalni w ramach zasad Programu (w przypadku mikroprojektów typu A jeden z nich będzie występował w roli Partnera Wiodącego) </a:t>
            </a:r>
          </a:p>
          <a:p>
            <a:pPr lvl="0" algn="just"/>
            <a:r>
              <a:rPr lang="pl-PL" dirty="0">
                <a:solidFill>
                  <a:schemeClr val="tx1"/>
                </a:solidFill>
              </a:rPr>
              <a:t>wszystkie działania mikroprojektu są kwalifikowalne w ramach jednej (i tylko jednej) osi priorytetowej</a:t>
            </a:r>
          </a:p>
          <a:p>
            <a:pPr lvl="0" algn="just"/>
            <a:r>
              <a:rPr lang="pl-PL" dirty="0">
                <a:solidFill>
                  <a:schemeClr val="tx1"/>
                </a:solidFill>
              </a:rPr>
              <a:t>oddziaływanie mikroprojektu musi być skierowane na obszar wsparcia (wpływ transgraniczny)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198884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90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KWALIFIKOWALNOŚĆ WYDATKÓW</a:t>
            </a:r>
            <a:endParaRPr lang="pl-PL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513235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556" y="53732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27584" y="1370012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j-lt"/>
              </a:rPr>
              <a:t>Rozporządzenie </a:t>
            </a:r>
            <a:r>
              <a:rPr lang="pl-PL" sz="2000" dirty="0" err="1">
                <a:latin typeface="+mj-lt"/>
              </a:rPr>
              <a:t>PEiR</a:t>
            </a:r>
            <a:r>
              <a:rPr lang="pl-PL" sz="2000" dirty="0">
                <a:latin typeface="+mj-lt"/>
              </a:rPr>
              <a:t> 1303/2013 </a:t>
            </a:r>
            <a:r>
              <a:rPr lang="pl-PL" sz="2000" dirty="0" smtClean="0">
                <a:latin typeface="+mj-lt"/>
              </a:rPr>
              <a:t>– definiuje </a:t>
            </a:r>
            <a:r>
              <a:rPr lang="pl-PL" sz="2000" dirty="0">
                <a:latin typeface="+mj-lt"/>
              </a:rPr>
              <a:t>wspólne zasady dla wszystkich funduszy (art. </a:t>
            </a:r>
            <a:r>
              <a:rPr lang="pl-PL" sz="2000" dirty="0" smtClean="0">
                <a:latin typeface="+mj-lt"/>
              </a:rPr>
              <a:t>65-70</a:t>
            </a:r>
            <a:r>
              <a:rPr lang="pl-PL" sz="2000" dirty="0">
                <a:latin typeface="+mj-lt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Rozporządzenie </a:t>
            </a:r>
            <a:r>
              <a:rPr lang="pl-PL" sz="2000" dirty="0" err="1">
                <a:latin typeface="+mj-lt"/>
              </a:rPr>
              <a:t>PEiR</a:t>
            </a:r>
            <a:r>
              <a:rPr lang="pl-PL" sz="2000" dirty="0">
                <a:latin typeface="+mj-lt"/>
              </a:rPr>
              <a:t> 1301/2013 </a:t>
            </a:r>
            <a:r>
              <a:rPr lang="pl-PL" sz="2000" dirty="0" smtClean="0">
                <a:latin typeface="+mj-lt"/>
              </a:rPr>
              <a:t>– definiuje </a:t>
            </a:r>
            <a:r>
              <a:rPr lang="pl-PL" sz="2000" dirty="0">
                <a:latin typeface="+mj-lt"/>
              </a:rPr>
              <a:t>cele tematyczne i priorytety inwestycyjne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Rozporządzenie </a:t>
            </a:r>
            <a:r>
              <a:rPr lang="pl-PL" sz="2000" dirty="0" err="1">
                <a:latin typeface="+mj-lt"/>
              </a:rPr>
              <a:t>PEiR</a:t>
            </a:r>
            <a:r>
              <a:rPr lang="pl-PL" sz="2000" dirty="0">
                <a:latin typeface="+mj-lt"/>
              </a:rPr>
              <a:t> 1299/2013 – opisuje specyficzne zasady dla programów EWT, hierarchia zasad, kwalifikowalność terytorialna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Rozporządzenie KE 481/2014 – bardziej szczegółowo </a:t>
            </a:r>
            <a:r>
              <a:rPr lang="pl-PL" sz="2000" dirty="0" smtClean="0">
                <a:latin typeface="+mj-lt"/>
              </a:rPr>
              <a:t>definiuje </a:t>
            </a:r>
            <a:r>
              <a:rPr lang="pl-PL" sz="2000" dirty="0">
                <a:latin typeface="+mj-lt"/>
              </a:rPr>
              <a:t>zasady dla programów EWT </a:t>
            </a:r>
            <a:endParaRPr lang="pl-PL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Zasady kwalifikowalności wydatków obowiązujące polskich partnerów zostały zawarte w Wytycznych w zakresie kwalifikowalności wydatków w ramach Europejskiego Funduszu Rozwoju Regionalnego, Europejskiego Funduszu Społecznego oraz Funduszu Spójności na lata 2014-2020 </a:t>
            </a:r>
          </a:p>
        </p:txBody>
      </p:sp>
    </p:spTree>
    <p:extLst>
      <p:ext uri="{BB962C8B-B14F-4D97-AF65-F5344CB8AC3E}">
        <p14:creationId xmlns:p14="http://schemas.microsoft.com/office/powerpoint/2010/main" val="27114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JAK PRZYGOTOWAĆ </a:t>
            </a:r>
            <a:br>
              <a:rPr lang="pl-PL" sz="2400" b="1" dirty="0" smtClean="0">
                <a:solidFill>
                  <a:srgbClr val="FF0000"/>
                </a:solidFill>
                <a:latin typeface="+mj-lt"/>
              </a:rPr>
            </a:br>
            <a:r>
              <a:rPr lang="pl-PL" sz="2400" b="1" dirty="0" smtClean="0">
                <a:solidFill>
                  <a:srgbClr val="FF0000"/>
                </a:solidFill>
                <a:latin typeface="+mj-lt"/>
              </a:rPr>
              <a:t>WNIOSEK PROJEKTOWY</a:t>
            </a:r>
            <a:endParaRPr lang="pl-PL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pl-PL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Aby przygotować wniosek projektowy konieczne 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będzie </a:t>
            </a:r>
            <a:r>
              <a:rPr lang="pl-PL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założenie konta 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 aplikacji internetowej 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www.mseu.mssf.cz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oraz </a:t>
            </a:r>
            <a:r>
              <a:rPr lang="pl-PL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wypełnienie wszystkich niezbędnych danych identyfikacyjnych. Następnie wnioskodawca 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będzie mógł </a:t>
            </a:r>
            <a:r>
              <a:rPr lang="pl-PL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przystąpić do wypełniania pełnej wersji wniosku projektowego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pl-PL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Sposób składania wniosku oraz obieg dokumentów będzie 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jedynie w wersji elektronicznej. Tak więc konieczne będzie </a:t>
            </a:r>
            <a:r>
              <a:rPr lang="pl-PL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stosowanie podpisu 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elektronicznego. 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pl-PL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Podpis elektroniczny </a:t>
            </a:r>
            <a:r>
              <a:rPr lang="pl-PL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– to narzędzie </a:t>
            </a:r>
            <a:r>
              <a:rPr lang="pl-PL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identyfikujące uczestników wymiany dokumentów elektronicznych oraz służące przyjęciu odpowiedzialności za ich treść.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endParaRPr lang="pl-PL" kern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sz="31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PODPIS ELEKTRONICZNY </a:t>
            </a:r>
          </a:p>
          <a:p>
            <a:pPr marL="0" lvl="0" indent="0" algn="just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kern="0" dirty="0" smtClean="0">
                <a:solidFill>
                  <a:schemeClr val="tx1"/>
                </a:solidFill>
              </a:rPr>
              <a:t>Bezpieczny podpis elektroniczny – zwykle jest składany przy pomocy specjalnej karty procesorowej lub tokena USB oraz oprogramowania służącego doskładania podpisu elektronicznego. Bezpieczny podpis elektroniczny jest równoważny pod względem skutków prawnych z podpisem własnoręcznym.</a:t>
            </a:r>
          </a:p>
          <a:p>
            <a:pPr marL="0" indent="0" algn="just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kern="0" dirty="0" smtClean="0">
                <a:solidFill>
                  <a:schemeClr val="tx1"/>
                </a:solidFill>
              </a:rPr>
              <a:t>Zestawy do składania bezpiecznego podpisu elektronicznego można kupić w pięciu firmach (tzw. Kwalifikowanych podmiotach świadczących usługi certyfikacyjne w zakresie podpisu elektronicznego). Przedsiębiorstwa te są wpisane do rejestru Ministra Gospodarki (</a:t>
            </a:r>
            <a:r>
              <a:rPr lang="pl-PL" kern="0" dirty="0" smtClean="0">
                <a:solidFill>
                  <a:schemeClr val="tx1"/>
                </a:solidFill>
                <a:hlinkClick r:id="rId3"/>
              </a:rPr>
              <a:t>www.nccert.pl</a:t>
            </a:r>
            <a:r>
              <a:rPr lang="pl-PL" kern="0" dirty="0" smtClean="0">
                <a:solidFill>
                  <a:schemeClr val="tx1"/>
                </a:solidFill>
              </a:rPr>
              <a:t>)</a:t>
            </a:r>
            <a:endParaRPr lang="pl-PL" kern="0" dirty="0">
              <a:solidFill>
                <a:schemeClr val="tx1"/>
              </a:solidFill>
            </a:endParaRPr>
          </a:p>
          <a:p>
            <a:pPr marL="0" indent="0" algn="just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kern="0" dirty="0" smtClean="0">
                <a:solidFill>
                  <a:schemeClr val="tx1"/>
                </a:solidFill>
              </a:rPr>
              <a:t>Wnioskodawcy </a:t>
            </a:r>
            <a:r>
              <a:rPr lang="pl-PL" kern="0" dirty="0">
                <a:solidFill>
                  <a:schemeClr val="tx1"/>
                </a:solidFill>
              </a:rPr>
              <a:t>z instytucji nie posiadających podpisu elektronicznego </a:t>
            </a:r>
            <a:r>
              <a:rPr lang="pl-PL" kern="0" dirty="0" smtClean="0">
                <a:solidFill>
                  <a:schemeClr val="tx1"/>
                </a:solidFill>
              </a:rPr>
              <a:t>będą mogli </a:t>
            </a:r>
            <a:r>
              <a:rPr lang="pl-PL" kern="0" dirty="0">
                <a:solidFill>
                  <a:schemeClr val="tx1"/>
                </a:solidFill>
              </a:rPr>
              <a:t>upoważnić </a:t>
            </a:r>
            <a:r>
              <a:rPr lang="pl-PL" kern="0" dirty="0" smtClean="0">
                <a:solidFill>
                  <a:schemeClr val="tx1"/>
                </a:solidFill>
              </a:rPr>
              <a:t>pracownika EP </a:t>
            </a:r>
            <a:r>
              <a:rPr lang="pl-PL" kern="0" dirty="0">
                <a:solidFill>
                  <a:schemeClr val="tx1"/>
                </a:solidFill>
              </a:rPr>
              <a:t>do podpisania wniosku</a:t>
            </a:r>
            <a:r>
              <a:rPr lang="pl-PL" kern="0" dirty="0" smtClean="0">
                <a:solidFill>
                  <a:schemeClr val="tx1"/>
                </a:solidFill>
              </a:rPr>
              <a:t>. Wszystkie następne działania związane z realizacją projektu (np. podpisanie wniosku o płatność) będą wymagać posiadania tego podpisu przez beneficjenta.</a:t>
            </a:r>
            <a:endParaRPr lang="pl-PL" kern="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268760"/>
            <a:ext cx="8229600" cy="4525963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31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pl-PL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KWALIFIKOWALNOŚĆ WYDATKÓW</a:t>
            </a: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OGÓLNE KWALIFIKOWALNOŚCI WYDATKÓW</a:t>
            </a:r>
          </a:p>
          <a:p>
            <a:pPr lvl="0" algn="just">
              <a:buNone/>
              <a:defRPr/>
            </a:pPr>
            <a:r>
              <a:rPr lang="cs-CZ" altLang="cs-CZ" sz="1600" b="1" dirty="0">
                <a:solidFill>
                  <a:prstClr val="black"/>
                </a:solidFill>
                <a:cs typeface="Calibri" panose="020F0502020204030204" pitchFamily="34" charset="0"/>
              </a:rPr>
              <a:t>Kwalifikowalność wydatków – prawodawstwo</a:t>
            </a:r>
          </a:p>
          <a:p>
            <a:pPr marL="457200" lvl="0" indent="-457200"/>
            <a:r>
              <a:rPr lang="cs-CZ" sz="1600" dirty="0">
                <a:solidFill>
                  <a:prstClr val="black"/>
                </a:solidFill>
                <a:cs typeface="Calibri" panose="020F0502020204030204" pitchFamily="34" charset="0"/>
              </a:rPr>
              <a:t>Rozporządzenie PEiR (UE) z 17.12.2013 nr 1303/2013 </a:t>
            </a:r>
            <a:r>
              <a:rPr lang="cs-CZ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– definiuje </a:t>
            </a:r>
            <a:r>
              <a:rPr lang="cs-CZ" sz="1600" dirty="0">
                <a:solidFill>
                  <a:prstClr val="black"/>
                </a:solidFill>
                <a:cs typeface="Calibri" panose="020F0502020204030204" pitchFamily="34" charset="0"/>
              </a:rPr>
              <a:t>wspolne zasady dla wszystkich funduszy (art. 65 - 70)</a:t>
            </a:r>
          </a:p>
          <a:p>
            <a:pPr marL="457200" lvl="0" indent="-457200"/>
            <a:r>
              <a:rPr lang="cs-CZ" sz="1600" dirty="0">
                <a:solidFill>
                  <a:prstClr val="black"/>
                </a:solidFill>
                <a:cs typeface="Calibri" panose="020F0502020204030204" pitchFamily="34" charset="0"/>
              </a:rPr>
              <a:t>Rozporządzenie PEiR (UE) z 17.12.2013 nr 1299/2013 – specyficzne zasady dla programów EWT, hierarchia zasad, kwalifikowalność terytorialna</a:t>
            </a:r>
          </a:p>
          <a:p>
            <a:pPr marL="457200" lvl="0" indent="-457200"/>
            <a:r>
              <a:rPr lang="cs-CZ" sz="1600" dirty="0">
                <a:solidFill>
                  <a:prstClr val="black"/>
                </a:solidFill>
                <a:cs typeface="Calibri" panose="020F0502020204030204" pitchFamily="34" charset="0"/>
              </a:rPr>
              <a:t>Rozporządzenie delegowane Komisji 481/2014 z 04.03.2014r. – bardziej szczegółowo definuje zasady dla programów EWT</a:t>
            </a:r>
          </a:p>
          <a:p>
            <a:pPr lvl="0" algn="just">
              <a:buNone/>
              <a:defRPr/>
            </a:pPr>
            <a:r>
              <a:rPr lang="cs-CZ" altLang="cs-CZ" sz="1600" b="1" dirty="0">
                <a:solidFill>
                  <a:prstClr val="black"/>
                </a:solidFill>
                <a:cs typeface="Calibri" panose="020F0502020204030204" pitchFamily="34" charset="0"/>
              </a:rPr>
              <a:t>Hierarchia przepisów</a:t>
            </a:r>
            <a:endParaRPr lang="pl-PL" sz="16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</a:pPr>
            <a:r>
              <a:rPr lang="cs-CZ" sz="1600" dirty="0">
                <a:solidFill>
                  <a:prstClr val="black"/>
                </a:solidFill>
                <a:cs typeface="Calibri" panose="020F0502020204030204" pitchFamily="34" charset="0"/>
              </a:rPr>
              <a:t>rozporządzenia na poziomie europejskim</a:t>
            </a:r>
          </a:p>
          <a:p>
            <a:pPr marL="457200" lvl="0" indent="-457200">
              <a:spcBef>
                <a:spcPts val="600"/>
              </a:spcBef>
            </a:pPr>
            <a:r>
              <a:rPr lang="cs-CZ" sz="1600" dirty="0">
                <a:solidFill>
                  <a:prstClr val="black"/>
                </a:solidFill>
                <a:cs typeface="Calibri" panose="020F0502020204030204" pitchFamily="34" charset="0"/>
              </a:rPr>
              <a:t>programowe zasady dotyczące kwalifikowalności wydatków zatwierdzone przez Komitet Monitorujący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cs-CZ" sz="1600" dirty="0">
                <a:solidFill>
                  <a:prstClr val="black"/>
                </a:solidFill>
                <a:cs typeface="Calibri" panose="020F0502020204030204" pitchFamily="34" charset="0"/>
              </a:rPr>
              <a:t>	Struktura „Wytycznych kwalifikowalności</a:t>
            </a:r>
            <a:r>
              <a:rPr lang="cs-CZ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“:</a:t>
            </a:r>
            <a:endParaRPr lang="cs-CZ" sz="1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903288" lvl="1" indent="-79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prstClr val="black"/>
                </a:solidFill>
                <a:cs typeface="Calibri" panose="020F0502020204030204" pitchFamily="34" charset="0"/>
              </a:rPr>
              <a:t>część ogólna</a:t>
            </a:r>
          </a:p>
          <a:p>
            <a:pPr marL="903288" lvl="1" indent="-79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prstClr val="black"/>
                </a:solidFill>
                <a:cs typeface="Calibri" panose="020F0502020204030204" pitchFamily="34" charset="0"/>
              </a:rPr>
              <a:t>zasady kwalifikowalności dla poszczeólnych kategorii wydatków zawartych w rozporządzeniu 481/2014 </a:t>
            </a:r>
          </a:p>
          <a:p>
            <a:pPr marL="903288" lvl="1" indent="-79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prstClr val="black"/>
                </a:solidFill>
                <a:cs typeface="Calibri" panose="020F0502020204030204" pitchFamily="34" charset="0"/>
              </a:rPr>
              <a:t>zasady dotyczące specyficznych rodzajów wydatków  </a:t>
            </a:r>
          </a:p>
          <a:p>
            <a:pPr marL="903288" lvl="1" indent="-79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prstClr val="black"/>
                </a:solidFill>
                <a:cs typeface="Calibri" panose="020F0502020204030204" pitchFamily="34" charset="0"/>
              </a:rPr>
              <a:t>wydatki niekwalifikowalne  </a:t>
            </a:r>
          </a:p>
          <a:p>
            <a:pPr lvl="0" algn="just">
              <a:defRPr/>
            </a:pPr>
            <a:r>
              <a:rPr lang="cs-CZ" sz="1600" dirty="0">
                <a:solidFill>
                  <a:prstClr val="black"/>
                </a:solidFill>
                <a:cs typeface="Calibri" panose="020F0502020204030204" pitchFamily="34" charset="0"/>
              </a:rPr>
              <a:t>przepisy krajowe (ustawy, rozporzadzenia, itp.)</a:t>
            </a:r>
          </a:p>
          <a:p>
            <a:pPr marL="0" lvl="0" indent="0" algn="just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1600" kern="0" dirty="0" smtClean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OGÓLNE KWALIFIKOWALNOŚCI WYDATKÓW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1600" kern="0" dirty="0" smtClean="0">
                <a:solidFill>
                  <a:srgbClr val="000000"/>
                </a:solidFill>
              </a:rPr>
              <a:t>Wydatkami </a:t>
            </a:r>
            <a:r>
              <a:rPr lang="pl-PL" sz="1600" kern="0" dirty="0">
                <a:solidFill>
                  <a:srgbClr val="000000"/>
                </a:solidFill>
              </a:rPr>
              <a:t>kwalifikowanymi są te wydatki mikroprojektu, które mogą być współfinansowane z Europejskiego Funduszu Rozwoju Regionalnego (EFRR), czyli:</a:t>
            </a:r>
          </a:p>
          <a:p>
            <a:pPr marL="360000" lvl="0" indent="-360000" algn="just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1600" kern="0" dirty="0">
                <a:solidFill>
                  <a:srgbClr val="000000"/>
                </a:solidFill>
              </a:rPr>
              <a:t>ponoszone są na określony cel projektu</a:t>
            </a:r>
          </a:p>
          <a:p>
            <a:pPr marL="360000" lvl="0" indent="-360000" algn="just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1600" kern="0" dirty="0">
                <a:solidFill>
                  <a:srgbClr val="000000"/>
                </a:solidFill>
              </a:rPr>
              <a:t>powstały w okresie określonym w Umowie o dofinansowanie mikroprojektu</a:t>
            </a:r>
          </a:p>
          <a:p>
            <a:pPr marL="360000" lvl="0" indent="-360000" algn="just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1600" kern="0" dirty="0">
                <a:solidFill>
                  <a:srgbClr val="000000"/>
                </a:solidFill>
              </a:rPr>
              <a:t>są zgodne z właściwymi przepisami UE, zasadami określonymi na poziomie Programu i zasadami krajowymi i innymi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pl-PL" sz="16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1600" kern="0" dirty="0">
                <a:solidFill>
                  <a:srgbClr val="000000"/>
                </a:solidFill>
              </a:rPr>
              <a:t>Ponadto wydatki muszą: </a:t>
            </a:r>
          </a:p>
          <a:p>
            <a:pPr marL="360000" lvl="0" indent="-360000" algn="just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sz="1600" kern="0" dirty="0">
                <a:solidFill>
                  <a:srgbClr val="000000"/>
                </a:solidFill>
              </a:rPr>
              <a:t>odpowiadać cenom przyjętym zwyczajowo w miejscu i czasie </a:t>
            </a:r>
          </a:p>
          <a:p>
            <a:pPr marL="360000" lvl="0" indent="-360000" algn="just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sz="1600" kern="0" dirty="0">
                <a:solidFill>
                  <a:srgbClr val="000000"/>
                </a:solidFill>
              </a:rPr>
              <a:t>być niezbędne do osiągnięcia celów projektu </a:t>
            </a:r>
          </a:p>
          <a:p>
            <a:pPr marL="360000" lvl="0" indent="-360000" algn="just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sz="1600" kern="0" dirty="0">
                <a:solidFill>
                  <a:srgbClr val="000000"/>
                </a:solidFill>
              </a:rPr>
              <a:t>być poniesione w taki sposób, aby osiągnięto optymalną relację pomiędzy ich gospodarnością, celowością i efektywnością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pl-PL" sz="16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1600" kern="0" dirty="0">
                <a:solidFill>
                  <a:srgbClr val="000000"/>
                </a:solidFill>
              </a:rPr>
              <a:t>Kwalifikowalność wydatków projektu oceniana jest indywidualnie pod kątem tego, czy wydatek poniesiony był w związku z osiągnięciem celu projektu</a:t>
            </a:r>
            <a:endParaRPr lang="pl-PL" sz="1600" kern="0" dirty="0" smtClean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HORYZONT CZASOWY KWALIFIKOWALNOŚCI WYDATKÓW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1400" b="1" kern="0" dirty="0" smtClean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1400" b="1" kern="0" dirty="0" smtClean="0">
                <a:solidFill>
                  <a:srgbClr val="000000"/>
                </a:solidFill>
              </a:rPr>
              <a:t>Wydatki </a:t>
            </a:r>
            <a:r>
              <a:rPr lang="pl-PL" sz="1400" b="1" kern="0" dirty="0">
                <a:solidFill>
                  <a:srgbClr val="000000"/>
                </a:solidFill>
              </a:rPr>
              <a:t>na realizację projektu </a:t>
            </a:r>
            <a:r>
              <a:rPr lang="pl-PL" sz="1400" kern="0" dirty="0">
                <a:solidFill>
                  <a:srgbClr val="000000"/>
                </a:solidFill>
              </a:rPr>
              <a:t>– są kwalifikowalne </a:t>
            </a:r>
            <a:r>
              <a:rPr lang="pl-PL" sz="1400" u="sng" kern="0" dirty="0">
                <a:solidFill>
                  <a:srgbClr val="FF0000"/>
                </a:solidFill>
              </a:rPr>
              <a:t>od dnia następującego po dniu zaewidencjonowania wniosku </a:t>
            </a:r>
            <a:r>
              <a:rPr lang="pl-PL" sz="1400" kern="0" dirty="0">
                <a:solidFill>
                  <a:srgbClr val="FF0000"/>
                </a:solidFill>
              </a:rPr>
              <a:t>projektowego w systemie informatycznym</a:t>
            </a:r>
            <a:r>
              <a:rPr lang="pl-PL" sz="1400" kern="0" dirty="0">
                <a:solidFill>
                  <a:srgbClr val="000000"/>
                </a:solidFill>
              </a:rPr>
              <a:t>. (O ile taki termin wskazano również w samym wniosku projektowym).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14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1400" kern="0" dirty="0">
                <a:solidFill>
                  <a:srgbClr val="000000"/>
                </a:solidFill>
              </a:rPr>
              <a:t>Ostateczny termin kwalifikowalności wydatków jest w przypadku każdego mikroprojektu określony terminem zakończenia realizacji (wskazanym w Umowie) i terminem złożenia końcowego Oświadczenia o zrealizowanych wydatkach za część mikroprojektu (typ A) /ew. mikroprojektu (typ B i C).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1400" b="1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1400" kern="0" dirty="0">
                <a:solidFill>
                  <a:srgbClr val="000000"/>
                </a:solidFill>
              </a:rPr>
              <a:t>Po stronie polskiej, aby wydatek mógł być uznany za kwalifikowalny musi być poniesiony </a:t>
            </a:r>
            <a:br>
              <a:rPr lang="pl-PL" sz="1400" kern="0" dirty="0">
                <a:solidFill>
                  <a:srgbClr val="000000"/>
                </a:solidFill>
              </a:rPr>
            </a:br>
            <a:r>
              <a:rPr lang="pl-PL" sz="1400" kern="0" dirty="0">
                <a:solidFill>
                  <a:srgbClr val="000000"/>
                </a:solidFill>
              </a:rPr>
              <a:t>w ciągu 30 dni od zakończenia realizacji projektu i dotyczyć działań zrealizowanych w okresie realizacji projektu.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14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sz="1400" kern="0" dirty="0">
                <a:solidFill>
                  <a:srgbClr val="000000"/>
                </a:solidFill>
              </a:rPr>
              <a:t>Odstępstwo od tej zasady stanowią: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1400" kern="0" dirty="0">
              <a:solidFill>
                <a:srgbClr val="000000"/>
              </a:solidFill>
            </a:endParaRPr>
          </a:p>
          <a:p>
            <a:pPr marL="286650" lvl="0" indent="-2857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b="1" kern="0" dirty="0">
                <a:solidFill>
                  <a:srgbClr val="000000"/>
                </a:solidFill>
              </a:rPr>
              <a:t> </a:t>
            </a:r>
            <a:r>
              <a:rPr lang="pl-PL" sz="1400" kern="0" dirty="0" smtClean="0">
                <a:solidFill>
                  <a:srgbClr val="000000"/>
                </a:solidFill>
              </a:rPr>
              <a:t>Wydatki </a:t>
            </a:r>
            <a:r>
              <a:rPr lang="pl-PL" sz="1400" kern="0" dirty="0">
                <a:solidFill>
                  <a:srgbClr val="000000"/>
                </a:solidFill>
              </a:rPr>
              <a:t>na przygotowanie projektu – mogą one powstać w okresie od 01.01.2014r. </a:t>
            </a:r>
            <a:r>
              <a:rPr lang="pl-PL" sz="1400" kern="0" dirty="0">
                <a:solidFill>
                  <a:srgbClr val="FF0000"/>
                </a:solidFill>
              </a:rPr>
              <a:t>do momentu zaewidencjonowania mikroprojektu w systemie informatycznym (tylko </a:t>
            </a:r>
            <a:br>
              <a:rPr lang="pl-PL" sz="1400" kern="0" dirty="0">
                <a:solidFill>
                  <a:srgbClr val="FF0000"/>
                </a:solidFill>
              </a:rPr>
            </a:br>
            <a:r>
              <a:rPr lang="pl-PL" sz="1400" kern="0" dirty="0">
                <a:solidFill>
                  <a:srgbClr val="FF0000"/>
                </a:solidFill>
              </a:rPr>
              <a:t>w mikroprojektach typu A i</a:t>
            </a:r>
            <a:r>
              <a:rPr lang="pl-PL" sz="1400" kern="0" dirty="0">
                <a:solidFill>
                  <a:srgbClr val="000000"/>
                </a:solidFill>
              </a:rPr>
              <a:t> tylko do wysokości 1% całkowitych wydatków kwalifikowalnych projektu)</a:t>
            </a:r>
          </a:p>
          <a:p>
            <a:pPr lvl="0" indent="-70200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1400" kern="0" dirty="0">
              <a:solidFill>
                <a:srgbClr val="000000"/>
              </a:solidFill>
            </a:endParaRPr>
          </a:p>
          <a:p>
            <a:pPr lvl="0" indent="-3420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pl-PL" sz="1400" kern="0" dirty="0">
                <a:solidFill>
                  <a:srgbClr val="000000"/>
                </a:solidFill>
              </a:rPr>
              <a:t>W</a:t>
            </a:r>
            <a:r>
              <a:rPr lang="pl-PL" sz="1400" kern="0" dirty="0" smtClean="0">
                <a:solidFill>
                  <a:srgbClr val="000000"/>
                </a:solidFill>
              </a:rPr>
              <a:t>ydatki </a:t>
            </a:r>
            <a:r>
              <a:rPr lang="pl-PL" sz="1400" kern="0" dirty="0">
                <a:solidFill>
                  <a:srgbClr val="000000"/>
                </a:solidFill>
              </a:rPr>
              <a:t>związane z przygotowaniem dokumentacji niezbędnej do uzyskania pozwoleń związanych z robotami budowlanymi (w projektach obejmujących roboty budowlane) – mogą powstać przed zaewidencjonowaniem wniosku w systemie, jednak nie wcześniej niż 01.01.2014r.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 smtClean="0">
                <a:latin typeface="+mj-lt"/>
              </a:rPr>
              <a:t>MAPA OBSZARU WSPARCIA</a:t>
            </a: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5" y="1219059"/>
            <a:ext cx="7196150" cy="5090261"/>
          </a:xfrm>
        </p:spPr>
      </p:pic>
    </p:spTree>
    <p:extLst>
      <p:ext uri="{BB962C8B-B14F-4D97-AF65-F5344CB8AC3E}">
        <p14:creationId xmlns:p14="http://schemas.microsoft.com/office/powerpoint/2010/main" val="16098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 fontAlgn="base">
              <a:spcBef>
                <a:spcPts val="600"/>
              </a:spcBef>
              <a:buNone/>
            </a:pPr>
            <a:r>
              <a:rPr lang="cs-CZ" sz="2800" dirty="0">
                <a:solidFill>
                  <a:srgbClr val="000000"/>
                </a:solidFill>
                <a:cs typeface="Calibri" panose="020F0502020204030204" pitchFamily="34" charset="0"/>
              </a:rPr>
              <a:t>Programowe zasady dotyczące kwalifikowalności definiują następujące kategorie wydatków:</a:t>
            </a:r>
          </a:p>
          <a:p>
            <a:pPr marL="1200150" lvl="1" indent="-457200" fontAlgn="base">
              <a:spcBef>
                <a:spcPts val="900"/>
              </a:spcBef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  <a:cs typeface="Calibri" panose="020F0502020204030204" pitchFamily="34" charset="0"/>
              </a:rPr>
              <a:t>koszty personelu </a:t>
            </a:r>
          </a:p>
          <a:p>
            <a:pPr marL="1200150" lvl="1" indent="-457200" fontAlgn="base">
              <a:spcBef>
                <a:spcPts val="900"/>
              </a:spcBef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  <a:cs typeface="Calibri" panose="020F0502020204030204" pitchFamily="34" charset="0"/>
              </a:rPr>
              <a:t>koszty biurowe i administracyjne</a:t>
            </a:r>
          </a:p>
          <a:p>
            <a:pPr marL="1200150" lvl="1" indent="-457200" fontAlgn="base">
              <a:spcBef>
                <a:spcPts val="900"/>
              </a:spcBef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  <a:cs typeface="Calibri" panose="020F0502020204030204" pitchFamily="34" charset="0"/>
              </a:rPr>
              <a:t>koszty podróży i zakwaterowania </a:t>
            </a:r>
          </a:p>
          <a:p>
            <a:pPr marL="1200150" lvl="1" indent="-457200" fontAlgn="base">
              <a:spcBef>
                <a:spcPts val="900"/>
              </a:spcBef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  <a:cs typeface="Calibri" panose="020F0502020204030204" pitchFamily="34" charset="0"/>
              </a:rPr>
              <a:t>koszty ekspertów i usług zewnętrznych </a:t>
            </a:r>
          </a:p>
          <a:p>
            <a:pPr marL="1200150" lvl="1" indent="-457200" fontAlgn="base">
              <a:spcBef>
                <a:spcPts val="900"/>
              </a:spcBef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  <a:cs typeface="Calibri" panose="020F0502020204030204" pitchFamily="34" charset="0"/>
              </a:rPr>
              <a:t>wydatki na wyposażenie</a:t>
            </a:r>
          </a:p>
          <a:p>
            <a:pPr marL="1200150" lvl="1" indent="-457200" fontAlgn="base">
              <a:spcBef>
                <a:spcPts val="900"/>
              </a:spcBef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  <a:cs typeface="Calibri" panose="020F0502020204030204" pitchFamily="34" charset="0"/>
              </a:rPr>
              <a:t>wydatki na zakup nieruchomości i prace budowlane </a:t>
            </a: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8089299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556" y="53732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KATEGORIE WYDATKÓW</a:t>
            </a:r>
            <a:endParaRPr lang="pl-PL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19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W ramach Programu s</a:t>
            </a:r>
            <a:r>
              <a:rPr lang="pl-PL" dirty="0" smtClean="0">
                <a:solidFill>
                  <a:schemeClr val="tx1"/>
                </a:solidFill>
              </a:rPr>
              <a:t>ą </a:t>
            </a:r>
            <a:r>
              <a:rPr lang="pl-PL" dirty="0">
                <a:solidFill>
                  <a:schemeClr val="tx1"/>
                </a:solidFill>
              </a:rPr>
              <a:t>możliwe dwa sposoby wykazywania wydatków:</a:t>
            </a:r>
          </a:p>
          <a:p>
            <a:pPr marL="0" indent="0">
              <a:buNone/>
            </a:pPr>
            <a:r>
              <a:rPr lang="pl-PL" b="1" i="1" u="sng" dirty="0" smtClean="0">
                <a:solidFill>
                  <a:schemeClr val="tx1"/>
                </a:solidFill>
              </a:rPr>
              <a:t>Rzeczywiste </a:t>
            </a:r>
            <a:r>
              <a:rPr lang="pl-PL" b="1" i="1" u="sng" dirty="0">
                <a:solidFill>
                  <a:schemeClr val="tx1"/>
                </a:solidFill>
              </a:rPr>
              <a:t>wykazywanie wydatków</a:t>
            </a:r>
            <a:endParaRPr lang="pl-PL" b="1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Wydatki są wykazywane na podstawie faktycznie poniesionych i zapłaconych kosztów kwalifikowalnych, które są udokumentowane dowodem księgowym oraz dokumentem potwierdzającym </a:t>
            </a:r>
            <a:r>
              <a:rPr lang="pl-PL" dirty="0" smtClean="0">
                <a:solidFill>
                  <a:schemeClr val="tx1"/>
                </a:solidFill>
              </a:rPr>
              <a:t>zapłatę</a:t>
            </a:r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Przez faktycznie poniesione i zapłacone koszty rozumie się wydatek poniesiony pod względem kasowym, tzn. wydanie środków finansowych z kasy lub konta bankowego beneficjenta</a:t>
            </a: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6048672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556" y="53732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97155"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Narrow" panose="020B0606020202030204" pitchFamily="34" charset="0"/>
                <a:cs typeface="Arial Narrow" panose="020B0606020202030204" pitchFamily="34" charset="0"/>
              </a:rPr>
              <a:t>SPOSOBY WYKAZYWANIA WYDATKÓW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296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44866" y="977532"/>
            <a:ext cx="8229600" cy="535298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panose="020B0606020202030204" pitchFamily="34" charset="0"/>
                <a:cs typeface="Arial Narrow" panose="020B0606020202030204" pitchFamily="34" charset="0"/>
              </a:rPr>
              <a:t>SPOSOBY WYKAZYWANIA </a:t>
            </a:r>
            <a:r>
              <a:rPr lang="pl-PL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Narrow" panose="020B0606020202030204" pitchFamily="34" charset="0"/>
                <a:cs typeface="Arial Narrow" panose="020B0606020202030204" pitchFamily="34" charset="0"/>
              </a:rPr>
              <a:t>WYDATKÓW</a:t>
            </a:r>
          </a:p>
          <a:p>
            <a:pPr marL="0" indent="0" algn="ctr">
              <a:buNone/>
            </a:pPr>
            <a:endParaRPr lang="pl-PL" sz="2800" b="1" i="1" u="sng" dirty="0" smtClean="0"/>
          </a:p>
          <a:p>
            <a:pPr marL="0" indent="0">
              <a:buNone/>
            </a:pPr>
            <a:r>
              <a:rPr lang="pl-PL" b="1" i="1" u="sng" dirty="0" smtClean="0">
                <a:solidFill>
                  <a:schemeClr val="tx1"/>
                </a:solidFill>
              </a:rPr>
              <a:t>Uproszczone </a:t>
            </a:r>
            <a:r>
              <a:rPr lang="pl-PL" b="1" i="1" u="sng" dirty="0">
                <a:solidFill>
                  <a:schemeClr val="tx1"/>
                </a:solidFill>
              </a:rPr>
              <a:t>wykazywanie wydatków</a:t>
            </a:r>
            <a:endParaRPr lang="pl-PL" b="1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W ramach FM umożliwia się stosowanie tzw. </a:t>
            </a:r>
            <a:r>
              <a:rPr lang="pl-PL" i="1" dirty="0">
                <a:solidFill>
                  <a:schemeClr val="tx1"/>
                </a:solidFill>
              </a:rPr>
              <a:t>finansowania stawką ryczałtową</a:t>
            </a:r>
            <a:r>
              <a:rPr lang="pl-PL" dirty="0">
                <a:solidFill>
                  <a:schemeClr val="tx1"/>
                </a:solidFill>
              </a:rPr>
              <a:t>, która określana jest w drodze zastosowania udziału procentowego w jednej lub kilku określonych kategoriach </a:t>
            </a:r>
            <a:r>
              <a:rPr lang="pl-PL" dirty="0" smtClean="0">
                <a:solidFill>
                  <a:schemeClr val="tx1"/>
                </a:solidFill>
              </a:rPr>
              <a:t>kosztów</a:t>
            </a:r>
            <a:endParaRPr lang="pl-PL" kern="0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Zastosowanie finansowania stawką ryczałtową na poziomie FM ustala się:</a:t>
            </a:r>
          </a:p>
          <a:p>
            <a:pPr lvl="0" algn="just"/>
            <a:r>
              <a:rPr lang="pl-PL" dirty="0">
                <a:solidFill>
                  <a:schemeClr val="tx1"/>
                </a:solidFill>
              </a:rPr>
              <a:t>obowiązkowo dla wykazywania tzw. </a:t>
            </a:r>
            <a:r>
              <a:rPr lang="pl-PL" b="1" dirty="0">
                <a:solidFill>
                  <a:schemeClr val="tx1"/>
                </a:solidFill>
              </a:rPr>
              <a:t>kosztów pośrednich </a:t>
            </a:r>
            <a:r>
              <a:rPr lang="pl-PL" dirty="0">
                <a:solidFill>
                  <a:schemeClr val="tx1"/>
                </a:solidFill>
              </a:rPr>
              <a:t>(ogólnych) </a:t>
            </a:r>
          </a:p>
          <a:p>
            <a:pPr lvl="0" algn="just"/>
            <a:r>
              <a:rPr lang="pl-PL" dirty="0">
                <a:solidFill>
                  <a:schemeClr val="tx1"/>
                </a:solidFill>
              </a:rPr>
              <a:t>fakultatywnie dla wykazywania </a:t>
            </a:r>
            <a:r>
              <a:rPr lang="pl-PL" b="1" dirty="0">
                <a:solidFill>
                  <a:schemeClr val="tx1"/>
                </a:solidFill>
              </a:rPr>
              <a:t>kosztów personelu </a:t>
            </a:r>
            <a:r>
              <a:rPr lang="pl-PL" dirty="0">
                <a:solidFill>
                  <a:schemeClr val="tx1"/>
                </a:solidFill>
              </a:rPr>
              <a:t>– wybrany sposób wykazywania wydatków wnioskodawca </a:t>
            </a:r>
            <a:r>
              <a:rPr lang="pl-PL" dirty="0" smtClean="0">
                <a:solidFill>
                  <a:schemeClr val="tx1"/>
                </a:solidFill>
              </a:rPr>
              <a:t>musi </a:t>
            </a:r>
            <a:r>
              <a:rPr lang="pl-PL" dirty="0">
                <a:solidFill>
                  <a:schemeClr val="tx1"/>
                </a:solidFill>
              </a:rPr>
              <a:t>określić już w momencie składania </a:t>
            </a:r>
            <a:r>
              <a:rPr lang="pl-PL" dirty="0" smtClean="0">
                <a:solidFill>
                  <a:schemeClr val="tx1"/>
                </a:solidFill>
              </a:rPr>
              <a:t>wniosku </a:t>
            </a:r>
            <a:r>
              <a:rPr lang="pl-PL" dirty="0">
                <a:solidFill>
                  <a:schemeClr val="tx1"/>
                </a:solidFill>
              </a:rPr>
              <a:t>projektowego i wybraną metodę musi stosować przez cały okres realizacji projektu. Sposób wykazywania wydatków jest wybierany każdorazowo na poziomie konkretnego partnera projektu. Jeżeli koszty personelu u danego partnera projektu nie przekraczają 20% sumy pozostałych kosztów bezpośrednich w projekcie, stosowanie stawki ryczałtowej jest obowiązkowe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pl-PL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616624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556" y="53732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52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pl-PL" sz="2000" kern="0" dirty="0">
                <a:solidFill>
                  <a:srgbClr val="000000"/>
                </a:solidFill>
                <a:cs typeface="Arial" panose="020B0604020202020204" pitchFamily="34" charset="0"/>
              </a:rPr>
              <a:t>W przypadku uproszczonego wykazywania wydatków beneficjent nie musi </a:t>
            </a:r>
            <a:r>
              <a:rPr lang="pl-PL" sz="20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przedstawiać do rozliczenia </a:t>
            </a:r>
            <a:r>
              <a:rPr lang="pl-PL" sz="2000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dowodów poniesienia wydatków</a:t>
            </a:r>
            <a:r>
              <a:rPr lang="pl-PL" sz="2000" kern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pl-PL" sz="2000" kern="0" dirty="0">
                <a:solidFill>
                  <a:srgbClr val="000000"/>
                </a:solidFill>
                <a:cs typeface="Arial" panose="020B0604020202020204" pitchFamily="34" charset="0"/>
              </a:rPr>
              <a:t> Rozliczenie następuje w oparciu o ustaloną podstawę (kategorię kosztów, np. koszty bezpośrednie) w zależności od wysokości przedstawianych do rozliczenia </a:t>
            </a:r>
            <a:r>
              <a:rPr lang="pl-PL" sz="20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wydatków </a:t>
            </a:r>
            <a:r>
              <a:rPr lang="pl-PL" sz="2000" kern="0" dirty="0">
                <a:solidFill>
                  <a:srgbClr val="000000"/>
                </a:solidFill>
                <a:cs typeface="Arial" panose="020B0604020202020204" pitchFamily="34" charset="0"/>
              </a:rPr>
              <a:t>rzeczywistych będących podstawą do wyliczenia stawki ryczałtowej, zgodnych z budżetem </a:t>
            </a:r>
            <a:r>
              <a:rPr lang="pl-PL" sz="20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projektu. W </a:t>
            </a:r>
            <a:r>
              <a:rPr lang="pl-PL" sz="2000" kern="0" dirty="0">
                <a:solidFill>
                  <a:srgbClr val="000000"/>
                </a:solidFill>
                <a:cs typeface="Arial" panose="020B0604020202020204" pitchFamily="34" charset="0"/>
              </a:rPr>
              <a:t>ten sposób wykazywane wydatki nie będą też przedmiotem późniejszych kontroli przeprowadzonych przez kontrolerów lub Instytucję Audytową. To jednak nie zwalnia beneficjenta z obowiązku prawidłowego prowadzenia ksiąg rachunkowych</a:t>
            </a:r>
            <a:r>
              <a:rPr lang="pl-PL" sz="20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/ uproszczonej </a:t>
            </a:r>
            <a:r>
              <a:rPr lang="pl-PL" sz="2000" kern="0" dirty="0">
                <a:solidFill>
                  <a:srgbClr val="000000"/>
                </a:solidFill>
                <a:cs typeface="Arial" panose="020B0604020202020204" pitchFamily="34" charset="0"/>
              </a:rPr>
              <a:t>ewidencji księgowej zgodnie z przepisami narodowymi (możliwość kontroli przez właściwy urząd skarbowy).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552728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556" y="53732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97155"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Narrow" panose="020B0606020202030204" pitchFamily="34" charset="0"/>
                <a:cs typeface="Arial Narrow" panose="020B0606020202030204" pitchFamily="34" charset="0"/>
              </a:rPr>
              <a:t>SPOSOBY WYKAZYWANIA WYDATKÓW</a:t>
            </a:r>
            <a: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811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199" y="1052736"/>
            <a:ext cx="8229600" cy="5073427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  <a:defRPr/>
            </a:pPr>
            <a:r>
              <a:rPr lang="pl-PL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WERYFIKACJA WYSOKOŚCI PRZEDSTAWIONEGO RYCZAŁTU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pl-PL" sz="2000" kern="0" dirty="0" smtClean="0">
                <a:solidFill>
                  <a:srgbClr val="000000"/>
                </a:solidFill>
              </a:rPr>
              <a:t>Weryfikacja </a:t>
            </a:r>
            <a:r>
              <a:rPr lang="pl-PL" sz="2000" kern="0" dirty="0">
                <a:solidFill>
                  <a:srgbClr val="000000"/>
                </a:solidFill>
              </a:rPr>
              <a:t>wydatków zadeklarowanych według stawki ryczałtowej dokonywana jest w oparciu o faktyczny postęp realizacji projektu i polega na sprawdzeniu:</a:t>
            </a: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pl-PL" sz="2000" kern="0" dirty="0">
                <a:solidFill>
                  <a:srgbClr val="000000"/>
                </a:solidFill>
              </a:rPr>
              <a:t>czy beneficjent prawidłowo zastosował określoną wysokość stawki </a:t>
            </a:r>
            <a:r>
              <a:rPr lang="pl-PL" sz="2000" kern="0" dirty="0" smtClean="0">
                <a:solidFill>
                  <a:srgbClr val="000000"/>
                </a:solidFill>
              </a:rPr>
              <a:t>ryczałtowej</a:t>
            </a:r>
            <a:endParaRPr lang="pl-PL" sz="2000" kern="0" dirty="0">
              <a:solidFill>
                <a:srgbClr val="000000"/>
              </a:solidFill>
            </a:endParaRP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pl-PL" sz="2000" kern="0" dirty="0">
                <a:solidFill>
                  <a:srgbClr val="000000"/>
                </a:solidFill>
              </a:rPr>
              <a:t>czy prawidłowo wyliczył kwotę wydatków będących podstawą wyliczenia stawek </a:t>
            </a:r>
            <a:r>
              <a:rPr lang="pl-PL" sz="2000" kern="0" dirty="0" smtClean="0">
                <a:solidFill>
                  <a:srgbClr val="000000"/>
                </a:solidFill>
              </a:rPr>
              <a:t>ryczałtowych</a:t>
            </a:r>
            <a:endParaRPr lang="pl-PL" sz="2000" kern="0" dirty="0">
              <a:solidFill>
                <a:srgbClr val="000000"/>
              </a:solidFill>
            </a:endParaRP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pl-PL" sz="2000" kern="0" dirty="0">
                <a:solidFill>
                  <a:srgbClr val="000000"/>
                </a:solidFill>
              </a:rPr>
              <a:t>czy w ramach wydatków będących podstawą do wyliczenia ryczałtu beneficjent nie rozlicza wydatków „ryczałtowych” (np.  nie wykazuje jako rzeczywistych kosztów personelu bezpośredniego</a:t>
            </a:r>
            <a:r>
              <a:rPr lang="pl-PL" sz="2000" kern="0" dirty="0" smtClean="0">
                <a:solidFill>
                  <a:srgbClr val="000000"/>
                </a:solidFill>
              </a:rPr>
              <a:t>)</a:t>
            </a:r>
            <a:endParaRPr lang="pl-PL" sz="20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pl-PL" sz="2000" kern="0" dirty="0">
                <a:solidFill>
                  <a:srgbClr val="000000"/>
                </a:solidFill>
              </a:rPr>
              <a:t>Na </a:t>
            </a:r>
            <a:r>
              <a:rPr lang="pl-PL" sz="2000" u="sng" kern="0" dirty="0">
                <a:solidFill>
                  <a:srgbClr val="000000"/>
                </a:solidFill>
              </a:rPr>
              <a:t>wysokość stawki ryczałtowej </a:t>
            </a:r>
            <a:r>
              <a:rPr lang="pl-PL" sz="2000" kern="0" dirty="0">
                <a:solidFill>
                  <a:srgbClr val="000000"/>
                </a:solidFill>
              </a:rPr>
              <a:t>mają wpływ nie tylko właściwe koszty wykazane we wnioskach o płatność, lecz również wszelkiego rodzaju pomniejszenia, które są dokonywane w ramach projektu (np. w związku z korektami finansowymi</a:t>
            </a:r>
            <a:r>
              <a:rPr lang="pl-PL" sz="2000" kern="0" dirty="0" smtClean="0">
                <a:solidFill>
                  <a:srgbClr val="000000"/>
                </a:solidFill>
              </a:rPr>
              <a:t>)</a:t>
            </a:r>
            <a:endParaRPr lang="pl-PL" sz="20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endParaRPr lang="pl-PL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31406" y="6323380"/>
            <a:ext cx="7081187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556" y="53732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11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1268760"/>
            <a:ext cx="8229600" cy="4525963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08013"/>
            <a:ext cx="9120187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 POŚREDNIE I BEZPOŚREDNIE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7"/>
            <a:ext cx="8370189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 POŚREDNIE I BEZPOŚREDNIE </a:t>
            </a: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sz="1800" kern="0" dirty="0" smtClean="0">
                <a:solidFill>
                  <a:schemeClr val="tx1"/>
                </a:solidFill>
              </a:rPr>
              <a:t>Poniższy przykład w tabeli pokazuje algorytm wyliczania ryczałtów:</a:t>
            </a: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49191"/>
            <a:ext cx="820578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0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1 – KOSZTY PERSONELU  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endParaRPr lang="pl-PL" sz="1400" kern="0" dirty="0" smtClean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r>
              <a:rPr lang="pl-PL" sz="1400" kern="0" dirty="0" smtClean="0">
                <a:solidFill>
                  <a:srgbClr val="000000"/>
                </a:solidFill>
              </a:rPr>
              <a:t>Wydatki na koszty personelu składają się z kosztów personelu  zatrudnionego przez beneficjenta w jeden z następujących sposobów: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endParaRPr lang="pl-PL" sz="1400" kern="0" dirty="0">
              <a:solidFill>
                <a:srgbClr val="000000"/>
              </a:solidFill>
            </a:endParaRP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sz="1400" b="1" kern="0" dirty="0">
                <a:solidFill>
                  <a:srgbClr val="000000"/>
                </a:solidFill>
              </a:rPr>
              <a:t>w pełnym wymiarze czasu pracy</a:t>
            </a:r>
            <a:r>
              <a:rPr lang="pl-PL" sz="1400" kern="0" dirty="0">
                <a:solidFill>
                  <a:srgbClr val="000000"/>
                </a:solidFill>
              </a:rPr>
              <a:t> </a:t>
            </a:r>
            <a:endParaRPr lang="pl-PL" sz="1400" kern="0" dirty="0" smtClean="0">
              <a:solidFill>
                <a:srgbClr val="000000"/>
              </a:solidFill>
            </a:endParaRP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sz="1400" b="1" kern="0" dirty="0" smtClean="0">
                <a:solidFill>
                  <a:srgbClr val="000000"/>
                </a:solidFill>
              </a:rPr>
              <a:t>w </a:t>
            </a:r>
            <a:r>
              <a:rPr lang="pl-PL" sz="1400" b="1" kern="0" dirty="0">
                <a:solidFill>
                  <a:srgbClr val="000000"/>
                </a:solidFill>
              </a:rPr>
              <a:t>niepełnym wymiarze czasu pracy przy stałej liczbie godzin pracy </a:t>
            </a:r>
            <a:r>
              <a:rPr lang="pl-PL" sz="1400" b="1" kern="0" dirty="0" smtClean="0">
                <a:solidFill>
                  <a:srgbClr val="000000"/>
                </a:solidFill>
              </a:rPr>
              <a:t>w miesiącu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sz="1400" b="1" kern="0" dirty="0" smtClean="0">
                <a:solidFill>
                  <a:srgbClr val="000000"/>
                </a:solidFill>
              </a:rPr>
              <a:t>w </a:t>
            </a:r>
            <a:r>
              <a:rPr lang="pl-PL" sz="1400" b="1" kern="0" dirty="0">
                <a:solidFill>
                  <a:srgbClr val="000000"/>
                </a:solidFill>
              </a:rPr>
              <a:t>niepełnym wymiarze czasu pracy z elastyczną liczbą godzin pracy </a:t>
            </a:r>
            <a:r>
              <a:rPr lang="pl-PL" sz="1400" b="1" kern="0" dirty="0" smtClean="0">
                <a:solidFill>
                  <a:srgbClr val="000000"/>
                </a:solidFill>
              </a:rPr>
              <a:t>w </a:t>
            </a:r>
            <a:r>
              <a:rPr lang="pl-PL" sz="1400" b="1" kern="0" dirty="0">
                <a:solidFill>
                  <a:srgbClr val="000000"/>
                </a:solidFill>
              </a:rPr>
              <a:t>miesiącu, </a:t>
            </a:r>
            <a:r>
              <a:rPr lang="pl-PL" sz="1400" b="1" kern="0" dirty="0" smtClean="0">
                <a:solidFill>
                  <a:srgbClr val="000000"/>
                </a:solidFill>
              </a:rPr>
              <a:t>lub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 typeface="+mj-lt"/>
              <a:buAutoNum type="alphaLcParenR"/>
            </a:pPr>
            <a:r>
              <a:rPr lang="pl-PL" sz="1400" b="1" kern="0" dirty="0" smtClean="0">
                <a:solidFill>
                  <a:srgbClr val="000000"/>
                </a:solidFill>
              </a:rPr>
              <a:t>na </a:t>
            </a:r>
            <a:r>
              <a:rPr lang="pl-PL" sz="1400" b="1" kern="0" dirty="0">
                <a:solidFill>
                  <a:srgbClr val="000000"/>
                </a:solidFill>
              </a:rPr>
              <a:t>zasadzie pracy liczonej na godziny </a:t>
            </a:r>
            <a:r>
              <a:rPr lang="pl-PL" sz="1400" b="1" kern="0" dirty="0" smtClean="0">
                <a:solidFill>
                  <a:srgbClr val="000000"/>
                </a:solidFill>
              </a:rPr>
              <a:t>(stały </a:t>
            </a:r>
            <a:r>
              <a:rPr lang="pl-PL" sz="1400" b="1" kern="0" dirty="0">
                <a:solidFill>
                  <a:srgbClr val="000000"/>
                </a:solidFill>
              </a:rPr>
              <a:t>lub zmienny odsetek kosztów zatrudnienia)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endParaRPr lang="pl-PL" sz="1400" b="1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r>
              <a:rPr lang="pl-PL" sz="1400" kern="0" dirty="0">
                <a:solidFill>
                  <a:srgbClr val="000000"/>
                </a:solidFill>
              </a:rPr>
              <a:t>Kwalifikowalne są wyłącznie koszty personelu wykonującego działania, których podmiot by nie wykonywał, gdyby nie realizowano danego projektu lub jego części. Działania te muszą być określone w umowie o </a:t>
            </a:r>
            <a:r>
              <a:rPr lang="pl-PL" sz="1400" kern="0" dirty="0">
                <a:solidFill>
                  <a:prstClr val="black"/>
                </a:solidFill>
              </a:rPr>
              <a:t>pracę/umowie zlecenie/umowie o dzieło, </a:t>
            </a:r>
            <a:r>
              <a:rPr lang="pl-PL" sz="1400" kern="0" dirty="0">
                <a:solidFill>
                  <a:srgbClr val="000000"/>
                </a:solidFill>
              </a:rPr>
              <a:t>decyzji o mianowaniu (zwanych dalej "dokumentami  zatrudnienia") lub w przepisach prawa. 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r>
              <a:rPr lang="pl-PL" sz="1400" b="1" kern="0" dirty="0">
                <a:solidFill>
                  <a:srgbClr val="FF0000"/>
                </a:solidFill>
              </a:rPr>
              <a:t>Po polskiej stronie wydatki poniesione na wynagrodzenie osoby zaangażowanej do projektu na podstawie umowy zlecenia, która jest jednocześnie pracownikiem beneficjenta, </a:t>
            </a:r>
            <a:r>
              <a:rPr lang="pl-PL" sz="1400" b="1" u="sng" kern="0" dirty="0">
                <a:solidFill>
                  <a:srgbClr val="FF0000"/>
                </a:solidFill>
              </a:rPr>
              <a:t>są wydatkiem  niekwalifikowalnym</a:t>
            </a:r>
            <a:r>
              <a:rPr lang="pl-PL" sz="1400" b="1" kern="0" dirty="0" smtClean="0">
                <a:solidFill>
                  <a:srgbClr val="FF0000"/>
                </a:solidFill>
              </a:rPr>
              <a:t>.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endParaRPr lang="pl-PL" sz="1400" b="1" kern="0" dirty="0">
              <a:solidFill>
                <a:srgbClr val="FF0000"/>
              </a:solidFill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r>
              <a:rPr lang="pl-PL" sz="1400" dirty="0">
                <a:solidFill>
                  <a:schemeClr val="tx1"/>
                </a:solidFill>
              </a:rPr>
              <a:t>Kwalifikowalny koszt bezpośredni to koszt personelu związanego bezpośrednio z realizacją projektu, nie obejmuje kosztów personelu zapewniającego bieżącą działalność organizacji i w ramach tego wykonującego również działania związane z projektem, przykładowo: księgowości instytucji, personelu sprzątającego (są one ujęte w kosztach pośrednich (ogólnych)). Nie jest przy tym istotne, czy ten bezpośredni koszt personelu wykazywany jest w formie rzeczywistej czy uproszczonej (stawką ryczałtową).</a:t>
            </a:r>
            <a:endParaRPr lang="pl-PL" sz="14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8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kwalifikowalne mogą być uznane: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endParaRPr lang="pl-PL" sz="1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wynagrodzenie zasadnicze brutto</a:t>
            </a:r>
          </a:p>
          <a:p>
            <a:pPr marL="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zaliczki na podatek dochodowy od osób fizycznych</a:t>
            </a:r>
          </a:p>
          <a:p>
            <a:pPr marL="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obciążenia z tytułu ubezpieczeń zdrowotnych i społecznych</a:t>
            </a:r>
          </a:p>
          <a:p>
            <a:pPr marL="34200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dodatkowe wynagrodzenie roczne wraz ze składkami wypłacanymi przez pracodawcę</a:t>
            </a:r>
          </a:p>
          <a:p>
            <a:pPr marL="34200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premie i nagrody oraz dodatki do wynagrodzeń (funkcyjne, zadaniowe), o ile zostały przyznane zgodnie z obowiązującymi przepisami prawa pracy, regulaminu wynagradzania instytucji beneficjenta oraz w związku z realizowanym projektem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koszt pracy wolontariuszy</a:t>
            </a:r>
          </a:p>
        </p:txBody>
      </p:sp>
    </p:spTree>
    <p:extLst>
      <p:ext uri="{BB962C8B-B14F-4D97-AF65-F5344CB8AC3E}">
        <p14:creationId xmlns:p14="http://schemas.microsoft.com/office/powerpoint/2010/main" val="37522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cs-CZ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RODZAJE MIKROPROJEKTÓW</a:t>
            </a:r>
          </a:p>
          <a:p>
            <a:pPr marL="0" lvl="0" indent="0" algn="just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cs-CZ" b="1" kern="0" dirty="0">
                <a:solidFill>
                  <a:srgbClr val="000000"/>
                </a:solidFill>
              </a:rPr>
              <a:t>Wspólne (Typ A) </a:t>
            </a:r>
            <a:r>
              <a:rPr lang="cs-CZ" sz="2000" kern="0" dirty="0">
                <a:solidFill>
                  <a:srgbClr val="000000"/>
                </a:solidFill>
              </a:rPr>
              <a:t>– mikroprojekty z Partnerm Wiodącym. </a:t>
            </a:r>
            <a:r>
              <a:rPr lang="pl-PL" sz="2000" dirty="0">
                <a:solidFill>
                  <a:srgbClr val="000000"/>
                </a:solidFill>
              </a:rPr>
              <a:t>Zasada </a:t>
            </a:r>
            <a:r>
              <a:rPr lang="pl-PL" sz="2000" dirty="0" smtClean="0">
                <a:solidFill>
                  <a:srgbClr val="000000"/>
                </a:solidFill>
              </a:rPr>
              <a:t>Partnera Wiodącego </a:t>
            </a:r>
            <a:r>
              <a:rPr lang="pl-PL" sz="2000" dirty="0">
                <a:solidFill>
                  <a:srgbClr val="000000"/>
                </a:solidFill>
              </a:rPr>
              <a:t>polega przede wszystkim na składaniu jednego wspólnego wniosku i realizacji wspólnego projektu transgranicznego – jeden z partnerów przejmuje odpowiedzialność za projekt jako całość (Partner Wiodący projektu). </a:t>
            </a:r>
            <a:r>
              <a:rPr lang="pl-PL" sz="2000" dirty="0">
                <a:solidFill>
                  <a:prstClr val="black"/>
                </a:solidFill>
              </a:rPr>
              <a:t>Mikroprojekt jest przygotowany w dwóch językach (polskim i czeskim), wszystkie działania projektu są wspólne i realizowane po obu stronach granicy.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Taki mikroprojekt składany jest do Sekretariatu Euroregionu Pradziad po tej stronie granicy, po której występuje Partner Wiodący. Dotacja wypłacana jest głównemu partnerowi, który przekazuje odpowiednią część dotacji swojemu partnerowi/swoim partnerom. Projekt z PW mogą składać jedynie partnerzy z jednego euroregionu/obszaru wsparcia administrowanego przez dany euroregion – w naszym przypadku z Euroregionu Pradziad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00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Niekwalifikowalne wydatki to: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endParaRPr lang="pl-PL" sz="1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34200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wynagrodzenia członków organów statutowych wynikające z tytułu ich funkcji, tzn. z tytułu wykonywania czynności organu statutowego / wynagrodzenia i premie nie powiązane z projektem</a:t>
            </a:r>
          </a:p>
          <a:p>
            <a:pPr marL="34200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zwiększenie wynagrodzenia ponad ramy wynagrodzeń zwykle stosowanych w organizacji</a:t>
            </a:r>
          </a:p>
          <a:p>
            <a:pPr marL="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nagrody jubileuszowe</a:t>
            </a:r>
          </a:p>
          <a:p>
            <a:pPr marL="34200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dodatki nie mające związku z realizowanym projektem (np. za punktualne przychodzenie do pracy, niepalenie papierosów, przestrzeganie regulaminu pracy)</a:t>
            </a:r>
          </a:p>
          <a:p>
            <a:pPr marL="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zasiłki finansowane z budżetu państwa</a:t>
            </a:r>
          </a:p>
          <a:p>
            <a:pPr marL="342000" lvl="0" algn="just" eaLnBrk="0" fontAlgn="base" hangingPunct="0">
              <a:spcBef>
                <a:spcPts val="400"/>
              </a:spcBef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koszty składek i opłat fakultatywnych, niewymaganych obowiązującymi przepisami prawa krajowego</a:t>
            </a:r>
          </a:p>
          <a:p>
            <a:pPr marL="342000" lvl="0" algn="just" eaLnBrk="0" fontAlgn="base" hangingPunct="0">
              <a:spcBef>
                <a:spcPts val="400"/>
              </a:spcBef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koszty dodatkowych usług zdrowotnych opłacanych przez pracownika za pośrednictwem pracodawcy</a:t>
            </a:r>
            <a:endParaRPr lang="pl-PL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Niekwalifikowalne wydatki to: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</a:pPr>
            <a:endParaRPr lang="pl-PL" sz="1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39600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odprawy pracownicze</a:t>
            </a:r>
          </a:p>
          <a:p>
            <a:pPr marL="39600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odprawy emerytalno-rentowe</a:t>
            </a:r>
          </a:p>
          <a:p>
            <a:pPr marL="39600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ekwiwalent za niewykorzystany urlop, o ile nie zaistniały okoliczności uniemożliwiające udzielenie takiego urlopu bez szkody dla realizacji zadań związanych z projektem</a:t>
            </a:r>
          </a:p>
          <a:p>
            <a:pPr marL="39600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wpłaty na Państwowy Fundusz Rehabilitacji Osób Niepełnosprawnych (PFRON)</a:t>
            </a:r>
          </a:p>
          <a:p>
            <a:pPr marL="39600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świadczenia realizowane ze środków ZFŚS dla personelu projektu</a:t>
            </a:r>
          </a:p>
          <a:p>
            <a:pPr marL="396000"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</a:pPr>
            <a:r>
              <a:rPr lang="pl-PL" sz="1800" kern="0" dirty="0">
                <a:solidFill>
                  <a:srgbClr val="000000"/>
                </a:solidFill>
              </a:rPr>
              <a:t>koszty ubezpieczenia cywilnego funkcjonariuszy publicznych za szkodę wyrządzoną przy wykonywaniu władzy publicznej</a:t>
            </a:r>
          </a:p>
        </p:txBody>
      </p:sp>
    </p:spTree>
    <p:extLst>
      <p:ext uri="{BB962C8B-B14F-4D97-AF65-F5344CB8AC3E}">
        <p14:creationId xmlns:p14="http://schemas.microsoft.com/office/powerpoint/2010/main" val="14032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2 – KOSZTY ADMINISTRACYJNE I BIUROWE – KOSZTY POŚREDNIE</a:t>
            </a:r>
            <a:endParaRPr lang="pl-PL" sz="1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Koszty pośrednie (ogólne) to koszty, które powstały podczas realizacji projektu bądź w jego efekcie, ale ich wysokość jest określona pośrednio na podstawie wyliczenia. Za koszty pośrednie uważa się wszystkie koszty, które wchodzą w zakres wydatków biurowych i administracyjnych: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czynsz za biuro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ubezpieczenia i podatki związane z budynkami, w których znajduje się personel wraz z wyposażeniem biura (np. ubezpieczenie od pożaru, kradzieży)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rachunki (np. za elektryczność, ogrzewanie, wodę)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materiały biurowe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ogólna księgowość prowadzona w obrębie organizacji będącej beneficjentem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archiwa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konserwacja, sprzątanie i naprawy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7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ochrona</a:t>
            </a:r>
          </a:p>
        </p:txBody>
      </p:sp>
    </p:spTree>
    <p:extLst>
      <p:ext uri="{BB962C8B-B14F-4D97-AF65-F5344CB8AC3E}">
        <p14:creationId xmlns:p14="http://schemas.microsoft.com/office/powerpoint/2010/main" val="39190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 fontScale="92500" lnSpcReduction="1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2 – KOSZTY ADMINISTRACYJNE I BIUROWE – KOSZTY POŚREDNIE</a:t>
            </a:r>
            <a:endParaRPr lang="pl-PL" sz="1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800" kern="0" dirty="0">
                <a:solidFill>
                  <a:srgbClr val="000000"/>
                </a:solidFill>
              </a:rPr>
              <a:t>systemy informatyczne – dotyczy to systemów, które nie były nabyte </a:t>
            </a:r>
            <a:br>
              <a:rPr lang="pl-PL" sz="1800" kern="0" dirty="0">
                <a:solidFill>
                  <a:srgbClr val="000000"/>
                </a:solidFill>
              </a:rPr>
            </a:br>
            <a:r>
              <a:rPr lang="pl-PL" sz="1800" kern="0" dirty="0">
                <a:solidFill>
                  <a:srgbClr val="000000"/>
                </a:solidFill>
              </a:rPr>
              <a:t>w bezpośrednim związku z realizacją projektu i z których beneficjent korzysta bez względu na realizację projektu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defRPr/>
            </a:pPr>
            <a:r>
              <a:rPr lang="pl-PL" sz="1800" kern="0" dirty="0">
                <a:solidFill>
                  <a:srgbClr val="000000"/>
                </a:solidFill>
              </a:rPr>
              <a:t>komunikacja (np. telefon, fax, internet, usługi pocztowe, wizytówki)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800" kern="0" dirty="0">
                <a:solidFill>
                  <a:srgbClr val="000000"/>
                </a:solidFill>
              </a:rPr>
              <a:t>opłaty bankowe za otwarcie i prowadzenie rachunku lub rachunków, jeżeli realizacja projektu wymaga otwarcia osobnego rachunku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800" kern="0" dirty="0">
                <a:solidFill>
                  <a:srgbClr val="000000"/>
                </a:solidFill>
              </a:rPr>
              <a:t>opłaty z tytułu transnarodowych transakcji finansowych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altLang="pl-PL" sz="1800" kern="0" dirty="0">
              <a:solidFill>
                <a:srgbClr val="000000"/>
              </a:solidFill>
            </a:endParaRPr>
          </a:p>
          <a:p>
            <a:pPr marL="0" lvl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1800" kern="0" dirty="0">
                <a:solidFill>
                  <a:srgbClr val="000000"/>
                </a:solidFill>
              </a:rPr>
              <a:t>Ta kategoria wydatków stosowana jest w ramach stawki ryczałtowej dla wydatków pośrednich. Wydatki objęte tą kategorią nie mogą być wykazywane w inny sposób aniżeli w drodze określonej stawki ryczałtowej.</a:t>
            </a:r>
          </a:p>
          <a:p>
            <a:pPr marL="0" lvl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1800" kern="0" dirty="0">
              <a:solidFill>
                <a:srgbClr val="000000"/>
              </a:solidFill>
            </a:endParaRPr>
          </a:p>
          <a:p>
            <a:pPr marL="0" lvl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1800" kern="0" dirty="0">
                <a:solidFill>
                  <a:srgbClr val="000000"/>
                </a:solidFill>
              </a:rPr>
              <a:t>Koszty pośrednie (ogólne) mogą być kwalifikowalne tylko </a:t>
            </a:r>
            <a:r>
              <a:rPr lang="pl-PL" sz="1800" b="1" kern="0" dirty="0">
                <a:solidFill>
                  <a:srgbClr val="000000"/>
                </a:solidFill>
              </a:rPr>
              <a:t>w wysokości 15% kwalifikowalnych bezpośrednich kosztów personelu</a:t>
            </a:r>
            <a:r>
              <a:rPr lang="pl-PL" sz="1700" kern="0" dirty="0">
                <a:solidFill>
                  <a:srgbClr val="000000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1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 fontScale="92500" lnSpcReduction="1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3 – KOSZTY PODRÓŻY I ZAKWATEROWANIA</a:t>
            </a:r>
            <a:endParaRPr lang="pl-PL" sz="1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To koszty podróży i zakwaterowania własnych pracowników beneficjenta. Wydatki są ograniczone wyłącznie do następujących elementów:</a:t>
            </a:r>
          </a:p>
          <a:p>
            <a:pPr marL="34200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l-PL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koszty podróży (np. bilety, ubezpieczenie na podróż, paliwo, stawka za przebieg, opłaty za przejazd i opłaty parkingowe)</a:t>
            </a:r>
          </a:p>
          <a:p>
            <a:pPr marL="34200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l-PL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koszty posiłków (o ile pracownik nie otrzymał diety) – maksymalnie do wysokości odpowiadającej dziennej diecie</a:t>
            </a:r>
          </a:p>
          <a:p>
            <a:pPr marL="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l-PL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zakwaterowania</a:t>
            </a:r>
          </a:p>
          <a:p>
            <a:pPr marL="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l-PL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koszty wiz</a:t>
            </a:r>
          </a:p>
          <a:p>
            <a:pPr marL="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l-PL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diety dzienne</a:t>
            </a:r>
            <a:r>
              <a:rPr lang="pl-PL" sz="1800" kern="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1800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Wydatki związane z przejazdem samochodem prywatnym, służbowym lub taksówką oraz koszty przelotów samolotem mogą być w całości zadeklarowane jako wydatki kwalifikowalne, za zgodą instytucji delegującej, pod warunkiem, że wykorzystanie takiego środka transportu jest najbardziej efektywne i uzasadnione ekonomicznie. Kwalifikowalne są wydatki na bilety w klasie ekonomicznej</a:t>
            </a:r>
            <a:endParaRPr lang="pl-PL" sz="1700" kern="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 fontScale="925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4 – KOSZTY EKSPERTÓW I USŁUG ZEWNĘTRZNYCH</a:t>
            </a:r>
            <a:endParaRPr lang="pl-PL" sz="1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2000" kern="0" dirty="0">
                <a:solidFill>
                  <a:srgbClr val="000000"/>
                </a:solidFill>
              </a:rPr>
              <a:t>Kwalifikowalne są wyłącznie:</a:t>
            </a:r>
          </a:p>
          <a:p>
            <a:pPr marL="34200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l-PL" sz="2000" kern="0" dirty="0">
                <a:solidFill>
                  <a:srgbClr val="000000"/>
                </a:solidFill>
              </a:rPr>
              <a:t>opracowania lub badania (np. ewaluacje, strategie, dokumenty koncepcyjne, projekty, podręczniki)</a:t>
            </a:r>
          </a:p>
          <a:p>
            <a:pPr marL="34200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l-PL" sz="2000" kern="0" dirty="0">
                <a:solidFill>
                  <a:srgbClr val="000000"/>
                </a:solidFill>
              </a:rPr>
              <a:t>szkolenia i przygotowanie zawodowe </a:t>
            </a:r>
          </a:p>
          <a:p>
            <a:pPr marL="342000" lvl="0" indent="-34200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pl-PL" sz="2000" kern="0" dirty="0">
                <a:solidFill>
                  <a:srgbClr val="000000"/>
                </a:solidFill>
              </a:rPr>
              <a:t>tłumaczenia</a:t>
            </a:r>
            <a:endParaRPr lang="pl-PL" sz="2000" kern="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systemy informatyczne, opracowywanie, modyfikacja i aktualizacja stron </a:t>
            </a:r>
            <a:r>
              <a:rPr lang="pl-PL" sz="20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internetowych – </a:t>
            </a:r>
            <a:r>
              <a:rPr lang="pl-PL" sz="21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nie </a:t>
            </a:r>
            <a:r>
              <a:rPr lang="pl-PL" sz="2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gotowe </a:t>
            </a:r>
            <a:r>
              <a:rPr lang="pl-PL" sz="21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oprogramowanie</a:t>
            </a: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działania promocyjne i komunikacyjne, reklama i informacje związane z projektem lub programem współpracy jako takim</a:t>
            </a:r>
            <a:endParaRPr lang="pl-PL" sz="20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zarządzanie finansowe 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usługi związane z organizacją i realizacją imprez lub spotkań (w tym wynajem, catering</a:t>
            </a:r>
            <a:r>
              <a:rPr lang="pl-PL" sz="20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 – </a:t>
            </a:r>
            <a:r>
              <a:rPr lang="pl-PL" sz="21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można </a:t>
            </a:r>
            <a:r>
              <a:rPr lang="pl-PL" sz="2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uwzględnić bezpośredni zakup artykułów spożywczych na </a:t>
            </a:r>
            <a:r>
              <a:rPr lang="pl-PL" sz="21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spotkania</a:t>
            </a: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4813995"/>
          </a:xfrm>
        </p:spPr>
        <p:txBody>
          <a:bodyPr>
            <a:normAutofit fontScale="85000" lnSpcReduction="2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sz="7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pl-PL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4 – KOSZTY EKSPERTÓW I USŁUG ZEWNĘTRZNYCH</a:t>
            </a:r>
            <a:endParaRPr lang="pl-PL" sz="1400" kern="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457200" lvl="0" indent="-45720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uczestnictwo w wydarzeniach (np. opłaty rejestracyjne)</a:t>
            </a:r>
            <a:endParaRPr lang="pl-PL" sz="20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opłaty za doradztwo prawne, opłaty notarialne, koszty ekspertów technicznych i finansowych, pozostałe opłaty za usługi doradcze 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prawa własności intelektualnej</a:t>
            </a:r>
            <a:endParaRPr lang="pl-PL" sz="20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gwarancje udzielone przez banki lub inne instytucje finansowe, w przypadku gdy takie gwarancje są wymagane na podstawie prawa unijnego lub krajowego bądź dokumentu programowego przyjętego przez Komitet Monitorujący</a:t>
            </a:r>
            <a:endParaRPr lang="pl-PL" sz="20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podróż i zakwaterowanie ekspertów zewnętrznych, prelegentów, przewodniczących posiedzeń i dostawców </a:t>
            </a:r>
            <a:r>
              <a:rPr lang="pl-PL" sz="20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usług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20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inne </a:t>
            </a:r>
            <a:r>
              <a:rPr lang="pl-PL" sz="20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specyficzne ekspertyzy i usługi niezbędne dla projektów (np. honoraria dla prelegentów, umowy </a:t>
            </a:r>
            <a:r>
              <a:rPr lang="pl-PL" sz="20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cywilnoprawne) – </a:t>
            </a:r>
            <a:r>
              <a:rPr lang="pl-PL" sz="21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np</a:t>
            </a:r>
            <a:r>
              <a:rPr lang="pl-PL" sz="2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wydruk publikacji o ile nie uwzględniono </a:t>
            </a:r>
            <a:r>
              <a:rPr lang="pl-PL" sz="21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jej w </a:t>
            </a:r>
            <a:r>
              <a:rPr lang="pl-PL" sz="21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pkt. </a:t>
            </a:r>
            <a:r>
              <a:rPr lang="pl-PL" sz="2100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5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21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ts val="200"/>
              </a:spcBef>
              <a:spcAft>
                <a:spcPct val="0"/>
              </a:spcAft>
              <a:buNone/>
            </a:pPr>
            <a:r>
              <a:rPr lang="pl-PL" sz="1800" b="1" kern="0" dirty="0" smtClean="0">
                <a:solidFill>
                  <a:srgbClr val="FF0000"/>
                </a:solidFill>
              </a:rPr>
              <a:t>W </a:t>
            </a:r>
            <a:r>
              <a:rPr lang="pl-PL" sz="1800" b="1" kern="0" dirty="0">
                <a:solidFill>
                  <a:srgbClr val="FF0000"/>
                </a:solidFill>
              </a:rPr>
              <a:t>tej kategorii niekwalifikowalne są: 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</a:pPr>
            <a:r>
              <a:rPr lang="pl-PL" sz="1500" kern="0" dirty="0">
                <a:solidFill>
                  <a:srgbClr val="000000"/>
                </a:solidFill>
              </a:rPr>
              <a:t>wydatki na przedsięwzięcia kulturalne i artystyczne ponad 500 EUR na </a:t>
            </a:r>
            <a:br>
              <a:rPr lang="pl-PL" sz="1500" kern="0" dirty="0">
                <a:solidFill>
                  <a:srgbClr val="000000"/>
                </a:solidFill>
              </a:rPr>
            </a:br>
            <a:r>
              <a:rPr lang="pl-PL" sz="1500" kern="0" dirty="0">
                <a:solidFill>
                  <a:srgbClr val="000000"/>
                </a:solidFill>
              </a:rPr>
              <a:t>1 wykonawcę lub 2000 EUR na </a:t>
            </a:r>
            <a:r>
              <a:rPr lang="pl-PL" sz="1500" kern="0" dirty="0" smtClean="0">
                <a:solidFill>
                  <a:srgbClr val="000000"/>
                </a:solidFill>
              </a:rPr>
              <a:t>projekt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</a:pPr>
            <a:r>
              <a:rPr lang="pl-PL" sz="1500" kern="0" dirty="0" smtClean="0">
                <a:solidFill>
                  <a:srgbClr val="000000"/>
                </a:solidFill>
              </a:rPr>
              <a:t>wydatki na nagrody powyżej 200 PLN za sztukę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21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6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l-PL" sz="35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</a:t>
            </a:r>
            <a:r>
              <a:rPr lang="pl-PL" sz="35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WYDATKI NA WYPOSAŻENIE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None/>
            </a:pPr>
            <a:endParaRPr lang="pl-PL" sz="1500" kern="0" dirty="0" smtClean="0">
              <a:solidFill>
                <a:srgbClr val="000000"/>
              </a:solidFill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None/>
            </a:pPr>
            <a:r>
              <a:rPr lang="pl-PL" sz="2500" kern="0" dirty="0" smtClean="0">
                <a:solidFill>
                  <a:srgbClr val="000000"/>
                </a:solidFill>
              </a:rPr>
              <a:t>Wydatki </a:t>
            </a:r>
            <a:r>
              <a:rPr lang="pl-PL" sz="2500" kern="0" dirty="0">
                <a:solidFill>
                  <a:srgbClr val="000000"/>
                </a:solidFill>
              </a:rPr>
              <a:t>na wyposażenie są ograniczone do następujących pozycji: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pl-PL" sz="2500" kern="0" dirty="0">
                <a:solidFill>
                  <a:srgbClr val="000000"/>
                </a:solidFill>
              </a:rPr>
              <a:t>sprzęt biurowy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pl-PL" sz="2500" kern="0" dirty="0">
                <a:solidFill>
                  <a:srgbClr val="000000"/>
                </a:solidFill>
              </a:rPr>
              <a:t>sprzęt komputerowy i oprogramowanie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pl-PL" sz="2500" kern="0" dirty="0">
                <a:solidFill>
                  <a:srgbClr val="000000"/>
                </a:solidFill>
              </a:rPr>
              <a:t>meble i instalacje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pl-PL" sz="2500" kern="0" dirty="0">
                <a:solidFill>
                  <a:srgbClr val="000000"/>
                </a:solidFill>
              </a:rPr>
              <a:t>sprzęt laboratoryjny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pl-PL" sz="2500" kern="0" dirty="0">
                <a:solidFill>
                  <a:srgbClr val="000000"/>
                </a:solidFill>
              </a:rPr>
              <a:t>maszyny i urządzenia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pl-PL" sz="2500" kern="0" dirty="0">
                <a:solidFill>
                  <a:srgbClr val="000000"/>
                </a:solidFill>
              </a:rPr>
              <a:t>narzędzia lub przyrządy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AutoNum type="arabicPeriod"/>
            </a:pPr>
            <a:r>
              <a:rPr lang="pl-PL" sz="2500" kern="0" dirty="0">
                <a:solidFill>
                  <a:srgbClr val="000000"/>
                </a:solidFill>
              </a:rPr>
              <a:t>inny sprzęt niezbędny dla projektów (np. pomoce niezbędne do realizacji projektu, takie jak publikacje fachowe, podręczniki itp.)</a:t>
            </a:r>
          </a:p>
          <a:p>
            <a:pPr lvl="0" algn="just"/>
            <a:endParaRPr lang="pl-PL" sz="25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just"/>
            <a:r>
              <a:rPr lang="pl-PL" sz="2500" dirty="0">
                <a:solidFill>
                  <a:prstClr val="black"/>
                </a:solidFill>
              </a:rPr>
              <a:t>Wydatki na wyposażenie nie są kwalifikowalne w ramach wydatków na przygotowanie projektu  </a:t>
            </a:r>
          </a:p>
          <a:p>
            <a:pPr lvl="0" algn="just"/>
            <a:endParaRPr lang="pl-PL" sz="2500" dirty="0">
              <a:solidFill>
                <a:prstClr val="black"/>
              </a:solidFill>
            </a:endParaRPr>
          </a:p>
          <a:p>
            <a:pPr lvl="0" algn="just"/>
            <a:r>
              <a:rPr lang="pl-PL" sz="2500" dirty="0">
                <a:solidFill>
                  <a:prstClr val="black"/>
                </a:solidFill>
              </a:rPr>
              <a:t>W konkretnych przypadkach można rozważyć także skorzystanie z formy odpisów amortyzacyjnych ewentualnie uznanie tylko adekwatnej części kosztów nabycia wyposażenia w przypadku, gdy wyposażenie to nie jest w pełni wykorzystywane tylko do celów projektu.</a:t>
            </a:r>
          </a:p>
          <a:p>
            <a:pPr marL="0" lvl="0" indent="0" algn="just">
              <a:buNone/>
            </a:pPr>
            <a:r>
              <a:rPr lang="pl-PL" sz="2500" dirty="0">
                <a:solidFill>
                  <a:prstClr val="black"/>
                </a:solidFill>
              </a:rPr>
              <a:t> </a:t>
            </a:r>
          </a:p>
          <a:p>
            <a:pPr lvl="0" algn="just"/>
            <a:r>
              <a:rPr lang="pl-PL" sz="2500" dirty="0">
                <a:solidFill>
                  <a:prstClr val="black"/>
                </a:solidFill>
              </a:rPr>
              <a:t>Koszty związane z wyposażeniem stanowiska pracy bezpośredniego personelu projektu są kwalifikowalne w pełnej wysokości wyłącznie w przypadku wyposażenia stanowiska pracy personelu projektu zatrudnionego na podstawie umowy o pracę w wymiarze co najmniej ½ etatu.  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21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8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l-PL" sz="35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</a:t>
            </a:r>
            <a:r>
              <a:rPr lang="pl-PL" sz="35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WYDATKI NA WYPOSAŻENIE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None/>
            </a:pPr>
            <a:endParaRPr lang="pl-PL" sz="1500" kern="0" dirty="0" smtClean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3100" kern="0" dirty="0">
                <a:solidFill>
                  <a:srgbClr val="000000"/>
                </a:solidFill>
              </a:rPr>
              <a:t>Wydatki są kwalifikowalne tylko wówczas, gdy wyposażenie wykorzystywane jest bezpośrednio do realizacji projektu.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31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3100" b="1" kern="0" dirty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Wydatki na zakup środka trwałego </a:t>
            </a:r>
            <a:r>
              <a:rPr lang="pl-PL" sz="3100" b="1" kern="0" dirty="0" err="1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niskocennego</a:t>
            </a:r>
            <a:r>
              <a:rPr lang="pl-PL" sz="3100" b="1" kern="0" dirty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100" kern="0" dirty="0">
                <a:solidFill>
                  <a:srgbClr val="000000"/>
                </a:solidFill>
              </a:rPr>
              <a:t>(takiego, którego cena jednostkowa nie przekracza kwot wskazanych w przepisach prawa krajowego, dla których przewidywana jest amortyzacja jednorazowa) powinny być ujmowane w całości lub części, czyli proporcjonalnie do  wykorzystania środka trwałego do celu realizacji projektu.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3100" b="1" kern="0" dirty="0">
              <a:solidFill>
                <a:srgbClr val="333399">
                  <a:lumMod val="75000"/>
                </a:srgbClr>
              </a:solidFill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3100" b="1" kern="0" dirty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Wydatek na zakup środka trwałego</a:t>
            </a:r>
            <a:r>
              <a:rPr lang="pl-PL" sz="3100" kern="0" dirty="0">
                <a:solidFill>
                  <a:srgbClr val="000000"/>
                </a:solidFill>
              </a:rPr>
              <a:t> kwalifikuje się do współfinansowania ze środków Programu w całości pod warunkiem, że będzie wykorzystywany </a:t>
            </a:r>
            <a:r>
              <a:rPr lang="pl-PL" sz="3100" u="sng" kern="0" dirty="0">
                <a:solidFill>
                  <a:srgbClr val="000000"/>
                </a:solidFill>
              </a:rPr>
              <a:t>wyłącznie na potrzeby realizacji projektu</a:t>
            </a:r>
            <a:r>
              <a:rPr lang="pl-PL" sz="3100" kern="0" dirty="0">
                <a:solidFill>
                  <a:srgbClr val="000000"/>
                </a:solidFill>
              </a:rPr>
              <a:t>.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31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3100" kern="0" dirty="0">
                <a:solidFill>
                  <a:srgbClr val="000000"/>
                </a:solidFill>
              </a:rPr>
              <a:t>Wydatek na zakup środka trwałego, który będzie wykorzystywany również poza projektem lecz jest niezbędny do realizacji projektu, kwalifikuje się do współfinansowania ze środków Programu, lecz kwalifikowalne są jedynie </a:t>
            </a:r>
            <a:r>
              <a:rPr lang="pl-PL" sz="3100" u="sng" kern="0" dirty="0">
                <a:solidFill>
                  <a:srgbClr val="000000"/>
                </a:solidFill>
              </a:rPr>
              <a:t>odpisy amortyzacyjne</a:t>
            </a:r>
            <a:r>
              <a:rPr lang="pl-PL" sz="3100" kern="0" dirty="0">
                <a:solidFill>
                  <a:srgbClr val="000000"/>
                </a:solidFill>
              </a:rPr>
              <a:t> w okresie, w którym środek trwały będzie wykorzystywany do realizacji projektu – proporcjonalnie do użytkowania środka trwałego w ramach projektu.</a:t>
            </a:r>
            <a:r>
              <a:rPr lang="pl-PL" sz="3100" b="1" kern="0" dirty="0">
                <a:solidFill>
                  <a:srgbClr val="333399">
                    <a:lumMod val="75000"/>
                  </a:srgbClr>
                </a:solidFill>
              </a:rPr>
              <a:t> 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pl-PL" sz="3100" kern="0" dirty="0">
                <a:solidFill>
                  <a:prstClr val="black"/>
                </a:solidFill>
              </a:rPr>
              <a:t>Amortyzacja</a:t>
            </a:r>
            <a:r>
              <a:rPr lang="pl-PL" sz="3100" kern="0" dirty="0">
                <a:solidFill>
                  <a:srgbClr val="000000"/>
                </a:solidFill>
              </a:rPr>
              <a:t> sprzętu musi być dokonana zgodnie z przepisami krajowymi, a metoda amortyzacji musi być przechowywana dla celów księgowych, kontroli i audytów.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21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9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marL="0" lvl="0" indent="0" algn="ctr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endParaRPr lang="pl-PL" kern="0" dirty="0">
              <a:solidFill>
                <a:srgbClr val="000000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l-PL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6 </a:t>
            </a:r>
            <a:r>
              <a:rPr lang="pl-PL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WYDATKI </a:t>
            </a:r>
            <a:r>
              <a:rPr lang="pl-PL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ZAKUP NIERUCHOMOŚCI 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l-PL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PRACE BUDOWLANE</a:t>
            </a:r>
            <a:endParaRPr lang="pl-PL" sz="4000" kern="0" dirty="0" smtClean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pl-PL" sz="3600" kern="0" dirty="0" smtClean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3600" kern="0" dirty="0" smtClean="0">
                <a:solidFill>
                  <a:srgbClr val="000000"/>
                </a:solidFill>
              </a:rPr>
              <a:t>Przy </a:t>
            </a:r>
            <a:r>
              <a:rPr lang="pl-PL" sz="3600" kern="0" dirty="0">
                <a:solidFill>
                  <a:srgbClr val="000000"/>
                </a:solidFill>
              </a:rPr>
              <a:t>wydatkach na nabycie nieruchomości ogólnie obowiązuje zasada, że wartość nieruchomości jest potwierdzana przez niezależnego wykwalifikowanego rzeczoznawcę lub przez uprawniony organ urzędowy i nie może przekroczyć cen rynkowych (dot. również prac budowlanych).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pl-PL" sz="3600" kern="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3600" u="sng" kern="0" dirty="0">
                <a:solidFill>
                  <a:srgbClr val="000000"/>
                </a:solidFill>
              </a:rPr>
              <a:t>Katalog wydatków kwalifikowalnych:</a:t>
            </a:r>
            <a:endParaRPr lang="pl-PL" sz="3600" kern="0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3600" kern="0" dirty="0">
                <a:solidFill>
                  <a:srgbClr val="000000"/>
                </a:solidFill>
              </a:rPr>
              <a:t>opłaty za pozwolenia na budowę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3600" kern="0" dirty="0">
                <a:solidFill>
                  <a:srgbClr val="000000"/>
                </a:solidFill>
              </a:rPr>
              <a:t>przygotowanie terenu pod budowę, w tym prace geodezyjne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3600" kern="0" dirty="0">
                <a:solidFill>
                  <a:srgbClr val="000000"/>
                </a:solidFill>
              </a:rPr>
              <a:t>prace ziemne, rozbiórkowe, budowlano-montażowe, konstrukcyjne wykończeniowe, instalacyjne 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3600" kern="0" dirty="0">
                <a:solidFill>
                  <a:srgbClr val="000000"/>
                </a:solidFill>
              </a:rPr>
              <a:t>nadzór sprawowany w imieniu inwestora w zakresie prawidłowości realizacji inwestycji i nadzór konserwatorski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3600" kern="0" dirty="0">
                <a:solidFill>
                  <a:srgbClr val="000000"/>
                </a:solidFill>
              </a:rPr>
              <a:t>koszt zatrudnienia w związku z realizacją projektu inżyniera kontraktu, kierownika budowy i/bądź koordynatora budowy</a:t>
            </a:r>
          </a:p>
          <a:p>
            <a:pPr lvl="0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3600" kern="0" dirty="0">
                <a:solidFill>
                  <a:srgbClr val="000000"/>
                </a:solidFill>
              </a:rPr>
              <a:t>opłaty administracyjne wiążące się bezpośrednio z czynnościami i pracami realizowanymi w ramach projektu </a:t>
            </a: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21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1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536504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cs-CZ" b="1" kern="0" dirty="0">
                <a:solidFill>
                  <a:srgbClr val="000000"/>
                </a:solidFill>
              </a:rPr>
              <a:t>Partnerskie (Typ B)</a:t>
            </a:r>
            <a:r>
              <a:rPr lang="cs-CZ" kern="0" dirty="0">
                <a:solidFill>
                  <a:srgbClr val="000000"/>
                </a:solidFill>
              </a:rPr>
              <a:t> </a:t>
            </a:r>
            <a:r>
              <a:rPr lang="cs-CZ" sz="2000" kern="0" dirty="0">
                <a:solidFill>
                  <a:srgbClr val="000000"/>
                </a:solidFill>
              </a:rPr>
              <a:t>– </a:t>
            </a:r>
            <a:r>
              <a:rPr lang="cs-CZ" sz="2000" kern="0" dirty="0">
                <a:solidFill>
                  <a:prstClr val="black"/>
                </a:solidFill>
              </a:rPr>
              <a:t>mikroprojekty </a:t>
            </a:r>
            <a:r>
              <a:rPr lang="pl-PL" sz="2000" dirty="0">
                <a:solidFill>
                  <a:prstClr val="black"/>
                </a:solidFill>
              </a:rPr>
              <a:t>składane przez partnerów z Polski i Czech na osobnych wnioskach z dwoma budżetami (działania projektów i budżety są ze sobą powiązane i uzupełniają się). </a:t>
            </a:r>
            <a:r>
              <a:rPr lang="pl-PL" sz="2000" b="1" dirty="0">
                <a:solidFill>
                  <a:prstClr val="black"/>
                </a:solidFill>
              </a:rPr>
              <a:t>Projekty mogą być składane tylko przez partnerów z różnych euroregionów.</a:t>
            </a:r>
            <a:r>
              <a:rPr lang="pl-PL" sz="2000" dirty="0">
                <a:solidFill>
                  <a:prstClr val="black"/>
                </a:solidFill>
              </a:rPr>
              <a:t> W przypadku partnerskich mikroprojektów finansowanych po obu stronach granicy szczególna uwaga będzie zwracana na budżety poszczególnych części mikroprojektu w procesie oceny i wyboru, podpisywania umowy o finansowanie mikroprojektu, jego realizacji i monitoringu.</a:t>
            </a:r>
            <a:r>
              <a:rPr lang="pl-PL" sz="2000" b="1" dirty="0">
                <a:solidFill>
                  <a:prstClr val="black"/>
                </a:solidFill>
              </a:rPr>
              <a:t> Niedozwolone jest podwójne finansowanie tych samych działań. </a:t>
            </a:r>
            <a:r>
              <a:rPr lang="pl-PL" sz="2000" dirty="0">
                <a:solidFill>
                  <a:prstClr val="black"/>
                </a:solidFill>
              </a:rPr>
              <a:t>W trakcie realizacji obu mikroprojektów musi być przejrzyście (jasno) określone, które wydatki zostały dokonane po której stronie granicy.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8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l-PL" sz="21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6 </a:t>
            </a:r>
            <a:r>
              <a:rPr lang="pl-PL" sz="21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WYDATKI </a:t>
            </a:r>
            <a:r>
              <a:rPr lang="pl-PL" sz="21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ZAKUP NIERUCHOMOŚCI 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l-PL" sz="21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PRACE BUDOWLANE</a:t>
            </a:r>
            <a:endParaRPr lang="pl-PL" sz="2100" kern="0" dirty="0" smtClean="0">
              <a:solidFill>
                <a:srgbClr val="000000"/>
              </a:solidFill>
            </a:endParaRP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800" kern="0" dirty="0">
                <a:solidFill>
                  <a:srgbClr val="000000"/>
                </a:solidFill>
              </a:rPr>
              <a:t>budowa, rozbudowa lub przebudowa/remont pomieszczeń i infrastruktury technicznej niezbędnej dla realizacji projektu (np. pomieszczenia na serwery)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800" kern="0" dirty="0">
                <a:solidFill>
                  <a:srgbClr val="000000"/>
                </a:solidFill>
              </a:rPr>
              <a:t>wydatki poniesione w związku ze sporządzeniem dokumentacji geodezyjno-kartograficzne 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800" kern="0" dirty="0">
                <a:solidFill>
                  <a:srgbClr val="000000"/>
                </a:solidFill>
              </a:rPr>
              <a:t>wynagrodzenie rzeczoznawcy (np. wydatek związany ze sporządzeniem operatu szacunkowego)</a:t>
            </a:r>
          </a:p>
          <a:p>
            <a:pPr lvl="0" algn="ctr" eaLnBrk="0" fontAlgn="base" hangingPunct="0">
              <a:spcAft>
                <a:spcPct val="0"/>
              </a:spcAft>
              <a:buNone/>
              <a:defRPr/>
            </a:pPr>
            <a:endParaRPr lang="pl-PL" sz="2000" b="1" kern="0" dirty="0" smtClean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0" fontAlgn="base" hangingPunct="0">
              <a:spcAft>
                <a:spcPct val="0"/>
              </a:spcAft>
              <a:buNone/>
              <a:defRPr/>
            </a:pPr>
            <a:r>
              <a:rPr lang="pl-PL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KATEGORIA </a:t>
            </a: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WYDATKI NA PRZYGOTOWANIE WNIOSKU PROJEKTOWEGO</a:t>
            </a:r>
          </a:p>
          <a:p>
            <a:pPr lvl="0" algn="ctr" eaLnBrk="0" fontAlgn="base" hangingPunct="0">
              <a:spcAft>
                <a:spcPct val="0"/>
              </a:spcAft>
              <a:buNone/>
              <a:defRPr/>
            </a:pPr>
            <a:endParaRPr lang="pl-PL" sz="1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2000" kern="0" dirty="0">
                <a:solidFill>
                  <a:srgbClr val="000000"/>
                </a:solidFill>
              </a:rPr>
              <a:t>Wydatki na przygotowanie projektu są kwalifikowalne wyłącznie w mikroprojektach, które są oparte na zasadzie Partnera Wiodącego (typ A) i tylko do wysokości 1% całkowitych wydatków kwalifikowalnych projektu. </a:t>
            </a: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pl-PL" sz="2000" kern="0" dirty="0">
              <a:solidFill>
                <a:srgbClr val="000000"/>
              </a:solidFill>
            </a:endParaRPr>
          </a:p>
          <a:p>
            <a:pPr marL="0" lvl="0" indent="0" algn="just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2000" kern="0" dirty="0">
                <a:solidFill>
                  <a:srgbClr val="000000"/>
                </a:solidFill>
              </a:rPr>
              <a:t>Koszty na przygotowanie mikroprojektów partnerskich i samodzielnych (typ B i C) są niekwalifikowalne.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0" lvl="0" indent="0" algn="just" eaLnBrk="0" fontAlgn="base" hangingPunct="0">
              <a:spcBef>
                <a:spcPts val="200"/>
              </a:spcBef>
              <a:spcAft>
                <a:spcPct val="0"/>
              </a:spcAft>
              <a:buNone/>
              <a:defRPr/>
            </a:pPr>
            <a:endParaRPr lang="pl-PL" sz="21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0" algn="ctr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WYDATKI NIEKWALIFIKOWALNE</a:t>
            </a:r>
          </a:p>
          <a:p>
            <a:pPr lvl="0" algn="ctr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900" b="1" kern="0" dirty="0">
                <a:solidFill>
                  <a:srgbClr val="333399">
                    <a:lumMod val="75000"/>
                  </a:srgbClr>
                </a:solidFill>
                <a:latin typeface="Bookman Old Style" pitchFamily="18" charset="0"/>
              </a:rPr>
              <a:t> 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u="sng" kern="0" dirty="0">
                <a:solidFill>
                  <a:srgbClr val="000000"/>
                </a:solidFill>
              </a:rPr>
              <a:t>podatek od towarów </a:t>
            </a:r>
            <a:r>
              <a:rPr lang="pl-PL" sz="1700" kern="0" dirty="0">
                <a:solidFill>
                  <a:srgbClr val="000000"/>
                </a:solidFill>
              </a:rPr>
              <a:t>i usług </a:t>
            </a:r>
            <a:r>
              <a:rPr lang="pl-PL" sz="1700" u="sng" kern="0" dirty="0">
                <a:solidFill>
                  <a:srgbClr val="000000"/>
                </a:solidFill>
              </a:rPr>
              <a:t>za wyjątkiem sytuacji, gdy na podstawie krajowych przepisów prawa nie podlega odliczeniu</a:t>
            </a:r>
            <a:r>
              <a:rPr lang="pl-PL" sz="1700" kern="0" dirty="0">
                <a:solidFill>
                  <a:srgbClr val="000000"/>
                </a:solidFill>
              </a:rPr>
              <a:t> oraz świadczenie, którego dotyczy jest także wydatkiem kwalifikowalnym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>
                <a:solidFill>
                  <a:srgbClr val="000000"/>
                </a:solidFill>
              </a:rPr>
              <a:t>koszty związane ze zmiennością kursów walut (różnice kursowe)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>
                <a:solidFill>
                  <a:srgbClr val="000000"/>
                </a:solidFill>
              </a:rPr>
              <a:t>odsetki od zobowiązań (kredytów, pożyczek itp.) 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>
                <a:solidFill>
                  <a:srgbClr val="000000"/>
                </a:solidFill>
              </a:rPr>
              <a:t>kary, sankcje finansowe i wydatki na spory prawne oraz spory sądowe 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u="sng" kern="0" dirty="0">
                <a:solidFill>
                  <a:srgbClr val="000000"/>
                </a:solidFill>
              </a:rPr>
              <a:t>koszty darowizn, za wyjątkiem tych, których wartość nie przekracza 20 EUR na darowiznę</a:t>
            </a:r>
            <a:r>
              <a:rPr lang="pl-PL" sz="1700" kern="0" dirty="0">
                <a:solidFill>
                  <a:srgbClr val="000000"/>
                </a:solidFill>
              </a:rPr>
              <a:t>, jeżeli związane są z promocją, komunikacją, reklamą i informowaniem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u="sng" kern="0" dirty="0">
                <a:solidFill>
                  <a:srgbClr val="000000"/>
                </a:solidFill>
              </a:rPr>
              <a:t>nagrody w konkursach, których wartość przekracza 50 EUR za sztukę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>
                <a:solidFill>
                  <a:srgbClr val="000000"/>
                </a:solidFill>
              </a:rPr>
              <a:t>krajowe transakcje finansowe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>
                <a:solidFill>
                  <a:srgbClr val="000000"/>
                </a:solidFill>
              </a:rPr>
              <a:t>prowizje pobierane w ramach operacji wymiany walut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>
                <a:solidFill>
                  <a:srgbClr val="000000"/>
                </a:solidFill>
              </a:rPr>
              <a:t>koszty pożyczki lub kredytu zaciągniętego na prefinansowanie dotacji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>
                <a:solidFill>
                  <a:srgbClr val="000000"/>
                </a:solidFill>
              </a:rPr>
              <a:t>rozliczenie notą obciążeniową zakupu rzeczy będącej własnością beneficjenta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 err="1">
                <a:solidFill>
                  <a:srgbClr val="000000"/>
                </a:solidFill>
              </a:rPr>
              <a:t>success</a:t>
            </a:r>
            <a:r>
              <a:rPr lang="pl-PL" sz="1700" kern="0" dirty="0">
                <a:solidFill>
                  <a:srgbClr val="000000"/>
                </a:solidFill>
              </a:rPr>
              <a:t> </a:t>
            </a:r>
            <a:r>
              <a:rPr lang="pl-PL" sz="1700" kern="0" dirty="0" err="1">
                <a:solidFill>
                  <a:srgbClr val="000000"/>
                </a:solidFill>
              </a:rPr>
              <a:t>fee</a:t>
            </a:r>
            <a:r>
              <a:rPr lang="pl-PL" sz="1700" kern="0" dirty="0">
                <a:solidFill>
                  <a:srgbClr val="000000"/>
                </a:solidFill>
              </a:rPr>
              <a:t> (premia dla współautora wniosku o dofinansowanie) </a:t>
            </a:r>
          </a:p>
          <a:p>
            <a:pPr lvl="0" algn="just"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  <a:defRPr/>
            </a:pPr>
            <a:r>
              <a:rPr lang="pl-PL" sz="1700" kern="0" dirty="0">
                <a:solidFill>
                  <a:srgbClr val="000000"/>
                </a:solidFill>
              </a:rPr>
              <a:t>transakcje przekraczające równowartość 15 000 EUR płacone gotówką (bez względu na liczbę wynikających z tej transakcji płatności)</a:t>
            </a:r>
            <a:endParaRPr lang="pl-PL" sz="2100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4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5112568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0" algn="ctr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pl-PL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A.4 SZCZEGÓŁOWY BUDŻET PROJEKTU – jak wypełniać</a:t>
            </a:r>
          </a:p>
          <a:p>
            <a:pPr lvl="0" algn="ctr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pl-PL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pl-PL" sz="1400" dirty="0" smtClean="0">
                <a:solidFill>
                  <a:prstClr val="black"/>
                </a:solidFill>
              </a:rPr>
              <a:t>Wpisać nazwę Partnera Wiodącego i Partnera projektu i tytuł projektu w arkuszu „Celek-całość” </a:t>
            </a:r>
          </a:p>
          <a:p>
            <a:pPr lvl="0" algn="just"/>
            <a:r>
              <a:rPr lang="pl-PL" sz="1400" dirty="0" smtClean="0">
                <a:solidFill>
                  <a:prstClr val="black"/>
                </a:solidFill>
              </a:rPr>
              <a:t>Uzupełnić </a:t>
            </a:r>
            <a:r>
              <a:rPr lang="pl-PL" sz="1400" dirty="0">
                <a:solidFill>
                  <a:prstClr val="black"/>
                </a:solidFill>
              </a:rPr>
              <a:t>Wykaz wydatków działań kluczowych:</a:t>
            </a:r>
          </a:p>
          <a:p>
            <a:pPr lvl="0" algn="just"/>
            <a:r>
              <a:rPr lang="pl-PL" sz="1400" dirty="0" smtClean="0">
                <a:solidFill>
                  <a:prstClr val="black"/>
                </a:solidFill>
              </a:rPr>
              <a:t>0 – Przygotowanie </a:t>
            </a:r>
            <a:r>
              <a:rPr lang="pl-PL" sz="1400" dirty="0">
                <a:solidFill>
                  <a:prstClr val="black"/>
                </a:solidFill>
              </a:rPr>
              <a:t>Projektu</a:t>
            </a:r>
          </a:p>
          <a:p>
            <a:pPr lvl="0" algn="just"/>
            <a:r>
              <a:rPr lang="pl-PL" sz="1400" dirty="0" smtClean="0">
                <a:solidFill>
                  <a:prstClr val="black"/>
                </a:solidFill>
              </a:rPr>
              <a:t>1 – Zarządzanie </a:t>
            </a:r>
            <a:r>
              <a:rPr lang="pl-PL" sz="1400" dirty="0">
                <a:solidFill>
                  <a:prstClr val="black"/>
                </a:solidFill>
              </a:rPr>
              <a:t>projektem i wydatki ogólne</a:t>
            </a:r>
          </a:p>
          <a:p>
            <a:pPr lvl="0" algn="just"/>
            <a:r>
              <a:rPr lang="pl-PL" sz="1400" dirty="0" smtClean="0">
                <a:solidFill>
                  <a:prstClr val="black"/>
                </a:solidFill>
              </a:rPr>
              <a:t>2 – 9 </a:t>
            </a:r>
            <a:r>
              <a:rPr lang="pl-PL" sz="1400" dirty="0">
                <a:solidFill>
                  <a:prstClr val="black"/>
                </a:solidFill>
              </a:rPr>
              <a:t>Działanie</a:t>
            </a:r>
          </a:p>
          <a:p>
            <a:pPr lvl="0" algn="just"/>
            <a:r>
              <a:rPr lang="pl-PL" sz="1400" dirty="0">
                <a:solidFill>
                  <a:prstClr val="black"/>
                </a:solidFill>
              </a:rPr>
              <a:t>Partnerzy powinni mieć wspólną numerację dla poszczególnych działań</a:t>
            </a:r>
          </a:p>
          <a:p>
            <a:pPr lvl="0" algn="just"/>
            <a:r>
              <a:rPr lang="pl-PL" sz="1400" dirty="0">
                <a:solidFill>
                  <a:prstClr val="black"/>
                </a:solidFill>
              </a:rPr>
              <a:t>Uzupełnić budżet wybierając </a:t>
            </a:r>
            <a:r>
              <a:rPr lang="pl-PL" sz="1400" dirty="0" smtClean="0">
                <a:solidFill>
                  <a:prstClr val="black"/>
                </a:solidFill>
              </a:rPr>
              <a:t>odpowiednią pozycję: </a:t>
            </a:r>
            <a:r>
              <a:rPr lang="pl-PL" sz="1400" dirty="0">
                <a:solidFill>
                  <a:prstClr val="black"/>
                </a:solidFill>
              </a:rPr>
              <a:t>Kategoria wydatku (Kod </a:t>
            </a:r>
            <a:r>
              <a:rPr lang="pl-PL" sz="1400" dirty="0" smtClean="0">
                <a:solidFill>
                  <a:prstClr val="black"/>
                </a:solidFill>
              </a:rPr>
              <a:t>x) </a:t>
            </a:r>
            <a:r>
              <a:rPr lang="pl-PL" sz="1400" dirty="0">
                <a:solidFill>
                  <a:prstClr val="black"/>
                </a:solidFill>
              </a:rPr>
              <a:t>np. 1 podkategoria (Kod </a:t>
            </a:r>
            <a:r>
              <a:rPr lang="pl-PL" sz="1400" dirty="0" err="1">
                <a:solidFill>
                  <a:prstClr val="black"/>
                </a:solidFill>
              </a:rPr>
              <a:t>x.y</a:t>
            </a:r>
            <a:r>
              <a:rPr lang="pl-PL" sz="1400" dirty="0">
                <a:solidFill>
                  <a:prstClr val="black"/>
                </a:solidFill>
              </a:rPr>
              <a:t>) np</a:t>
            </a:r>
            <a:r>
              <a:rPr lang="pl-PL" sz="1400" dirty="0" smtClean="0">
                <a:solidFill>
                  <a:prstClr val="black"/>
                </a:solidFill>
              </a:rPr>
              <a:t>. 1.2 </a:t>
            </a:r>
            <a:r>
              <a:rPr lang="pl-PL" sz="1400" dirty="0">
                <a:solidFill>
                  <a:prstClr val="black"/>
                </a:solidFill>
              </a:rPr>
              <a:t>Składki pracodawcy na ubezpieczenie zdrowotne i ubezpieczenia, Działania kluczowe  od 1-9</a:t>
            </a:r>
          </a:p>
          <a:p>
            <a:pPr lvl="0" algn="just"/>
            <a:r>
              <a:rPr lang="pl-PL" sz="1400" dirty="0">
                <a:solidFill>
                  <a:prstClr val="black"/>
                </a:solidFill>
              </a:rPr>
              <a:t>Pisać ręcznie 1% kosztów na przygotowanie, wydatki ogólne liczą się automatycznie</a:t>
            </a:r>
          </a:p>
          <a:p>
            <a:pPr lvl="0" algn="just"/>
            <a:r>
              <a:rPr lang="pl-PL" sz="1400" dirty="0">
                <a:solidFill>
                  <a:prstClr val="black"/>
                </a:solidFill>
              </a:rPr>
              <a:t>Sprawdzić czy wartość kosztów osobowych przekracza 20% kosztów bezpośrednich </a:t>
            </a:r>
          </a:p>
          <a:p>
            <a:pPr lvl="0" algn="just"/>
            <a:r>
              <a:rPr lang="pl-PL" sz="1400" dirty="0">
                <a:solidFill>
                  <a:prstClr val="black"/>
                </a:solidFill>
              </a:rPr>
              <a:t>Wpisać ręcznie w arkuszu „Celek-całość” wartość dofinansowania EFRR – nie może przekroczyć 85</a:t>
            </a:r>
            <a:r>
              <a:rPr lang="pl-PL" sz="1400" dirty="0" smtClean="0">
                <a:solidFill>
                  <a:prstClr val="black"/>
                </a:solidFill>
              </a:rPr>
              <a:t>%!!!</a:t>
            </a:r>
            <a:endParaRPr lang="pl-PL" sz="1400" dirty="0">
              <a:solidFill>
                <a:prstClr val="black"/>
              </a:solidFill>
            </a:endParaRPr>
          </a:p>
          <a:p>
            <a:pPr lvl="0"/>
            <a:r>
              <a:rPr lang="pl-PL" sz="1400" dirty="0">
                <a:solidFill>
                  <a:prstClr val="black"/>
                </a:solidFill>
              </a:rPr>
              <a:t>Budżet piszemy w dwóch językach, po polsku i po czesku</a:t>
            </a: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2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5112568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0" algn="ctr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pl-PL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80728"/>
            <a:ext cx="8255000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4294967295"/>
          </p:nvPr>
        </p:nvSpPr>
        <p:spPr>
          <a:xfrm>
            <a:off x="457596" y="980728"/>
            <a:ext cx="8229600" cy="5112568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800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0" algn="ctr" eaLnBrk="0" fontAlgn="base" hangingPunct="0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pl-PL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endParaRPr lang="pl-PL" sz="2100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275"/>
            <a:ext cx="822960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801267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556" y="53732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91264" cy="1224136"/>
          </a:xfrm>
        </p:spPr>
        <p:txBody>
          <a:bodyPr/>
          <a:lstStyle/>
          <a:p>
            <a:pPr marL="97155">
              <a:lnSpc>
                <a:spcPct val="115000"/>
              </a:lnSpc>
              <a:spcAft>
                <a:spcPts val="0"/>
              </a:spcAft>
            </a:pPr>
            <a:r>
              <a:rPr lang="pl-PL" sz="19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9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9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Harmonogram naborów Funduszu Mikroprojektów </a:t>
            </a:r>
            <a:endParaRPr lang="pl-PL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Euroregionie Pradziad w 2017r</a:t>
            </a:r>
            <a:r>
              <a:rPr lang="pl-PL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pl-PL" sz="1800" dirty="0" smtClean="0"/>
          </a:p>
          <a:p>
            <a:pPr algn="just">
              <a:buFont typeface="+mj-lt"/>
              <a:buAutoNum type="alphaUcPeriod"/>
            </a:pPr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Nabór </a:t>
            </a:r>
            <a:r>
              <a:rPr lang="pl-PL" sz="16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28 lutego 2017 </a:t>
            </a:r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projekty będą rozpatrywane </a:t>
            </a:r>
            <a:r>
              <a:rPr lang="pl-PL" sz="16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31 maja 2017</a:t>
            </a:r>
          </a:p>
          <a:p>
            <a:pPr algn="just">
              <a:buFont typeface="+mj-lt"/>
              <a:buAutoNum type="alphaUcPeriod"/>
            </a:pPr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Nabór wrzesień 2017 – projekty będą rozpatrywane w połowie grudnia 2017</a:t>
            </a:r>
          </a:p>
          <a:p>
            <a:pPr marL="0" indent="0" algn="just">
              <a:buNone/>
            </a:pPr>
            <a:endParaRPr lang="pl-PL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3 Posiedzeniu Euroregionalnego Komitetu Sterującego (EKS) w dniu 31.05.2017 rozpatrywane będą następujące typy wniosków projektowych:</a:t>
            </a:r>
          </a:p>
          <a:p>
            <a:pPr algn="just"/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Mikroprojektu typu A – dotyczy wszystkich wnioskodawców</a:t>
            </a:r>
          </a:p>
          <a:p>
            <a:pPr algn="just"/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Mikroprojekty typu B – dotyczy wszystkich wnioskodawców</a:t>
            </a:r>
          </a:p>
          <a:p>
            <a:pPr algn="just"/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Mikroprojektu typu C – dotyczy tylko nowych* wnioskodawców</a:t>
            </a:r>
          </a:p>
          <a:p>
            <a:pPr marL="0" indent="0" algn="just">
              <a:buNone/>
            </a:pPr>
            <a:endParaRPr lang="pl-PL" sz="16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tym, jakie typy mikroprojektów będą rozpatrywane w grudniu i jaka będzie data jesiennego naboru, zadecyduje EKS na swoim 3 posiedzeniu w maju br.</a:t>
            </a:r>
            <a:endParaRPr lang="pl-PL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pl-PL" sz="1400" i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Nowy wnioskodawca to taki, który nie realizował merytorycznie i finansowo mikroprojektów w Funduszu Mikroprojektów POWT </a:t>
            </a:r>
            <a:r>
              <a:rPr lang="pl-PL" sz="1400" i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RCz</a:t>
            </a:r>
            <a:r>
              <a:rPr lang="pl-PL" sz="1400" i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-RP 2007-2013 oraz nie realizował mikroprojektów w ramach FM Programu INTERREG V-A </a:t>
            </a:r>
          </a:p>
        </p:txBody>
      </p:sp>
    </p:spTree>
    <p:extLst>
      <p:ext uri="{BB962C8B-B14F-4D97-AF65-F5344CB8AC3E}">
        <p14:creationId xmlns:p14="http://schemas.microsoft.com/office/powerpoint/2010/main" val="28434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801267" cy="3651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5556" y="53732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91264" cy="1224136"/>
          </a:xfrm>
        </p:spPr>
        <p:txBody>
          <a:bodyPr/>
          <a:lstStyle/>
          <a:p>
            <a:pPr marL="97155">
              <a:lnSpc>
                <a:spcPct val="115000"/>
              </a:lnSpc>
              <a:spcAft>
                <a:spcPts val="0"/>
              </a:spcAft>
            </a:pPr>
            <a:r>
              <a:rPr lang="pl-PL" sz="19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9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9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Fundusz Mikroprojektów – dokumenty</a:t>
            </a:r>
          </a:p>
          <a:p>
            <a:pPr marL="0" indent="0" algn="ctr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Wszystkie dokumenty dotyczące Funduszu Mikroprojektów, zasady kwalifikowalności wydatków, załączniki do wniosku o dofinansowanie, dokumenty wyjaśniające zasady pisania wniosków dostępne są na stronie:</a:t>
            </a:r>
          </a:p>
          <a:p>
            <a:pPr marL="0" indent="0" algn="ctr">
              <a:buNone/>
            </a:pPr>
            <a:r>
              <a:rPr lang="pl-PL" sz="32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www.europradziad.pl</a:t>
            </a:r>
            <a:endParaRPr lang="pl-PL" sz="32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4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Zakładka </a:t>
            </a:r>
            <a:r>
              <a:rPr lang="pl-PL" sz="18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Fundusz Mikroprojektów </a:t>
            </a:r>
            <a:r>
              <a:rPr lang="pl-PL" sz="1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INTERREG V-A 2014-2020 / Wzory dokumentów – instrukcje </a:t>
            </a:r>
          </a:p>
        </p:txBody>
      </p:sp>
    </p:spTree>
    <p:extLst>
      <p:ext uri="{BB962C8B-B14F-4D97-AF65-F5344CB8AC3E}">
        <p14:creationId xmlns:p14="http://schemas.microsoft.com/office/powerpoint/2010/main" val="22322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>
                <a:latin typeface="+mj-lt"/>
              </a:rPr>
              <a:t>FUNDUSZ MIKROPROJEKTÓW </a:t>
            </a:r>
            <a:br>
              <a:rPr lang="pl-PL" sz="2400" b="1" dirty="0">
                <a:latin typeface="+mj-lt"/>
              </a:rPr>
            </a:br>
            <a:r>
              <a:rPr lang="pl-PL" sz="2400" b="1" dirty="0">
                <a:latin typeface="+mj-lt"/>
              </a:rPr>
              <a:t>W EUROREGIONIE PRADZIAD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endParaRPr lang="cs-CZ" b="1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</a:t>
            </a:r>
            <a:r>
              <a:rPr lang="pl-PL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uwagę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b="1" dirty="0" smtClean="0"/>
              <a:t>Stowarzyszenie Gmin Polskich </a:t>
            </a:r>
          </a:p>
          <a:p>
            <a:pPr marL="0" indent="0">
              <a:buNone/>
            </a:pPr>
            <a:r>
              <a:rPr lang="pl-PL" sz="1200" b="1" dirty="0" smtClean="0"/>
              <a:t>Euroregionu Pradziad</a:t>
            </a:r>
          </a:p>
          <a:p>
            <a:pPr marL="0" indent="0">
              <a:buNone/>
            </a:pPr>
            <a:r>
              <a:rPr lang="pl-PL" sz="1200" b="1" dirty="0" smtClean="0"/>
              <a:t>ul</a:t>
            </a:r>
            <a:r>
              <a:rPr lang="pl-PL" sz="1200" b="1" dirty="0"/>
              <a:t>. </a:t>
            </a:r>
            <a:r>
              <a:rPr lang="pl-PL" sz="1200" b="1" dirty="0" smtClean="0"/>
              <a:t>Klasztorna 4</a:t>
            </a:r>
            <a:endParaRPr lang="pl-PL" sz="1200" b="1" dirty="0"/>
          </a:p>
          <a:p>
            <a:pPr marL="0" indent="0">
              <a:buNone/>
            </a:pPr>
            <a:r>
              <a:rPr lang="pl-PL" sz="1200" b="1" dirty="0" smtClean="0"/>
              <a:t>48-200 </a:t>
            </a:r>
            <a:r>
              <a:rPr lang="pl-PL" sz="1200" b="1" dirty="0"/>
              <a:t>P</a:t>
            </a:r>
            <a:r>
              <a:rPr lang="pl-PL" sz="1200" b="1" dirty="0" smtClean="0"/>
              <a:t>rudnik</a:t>
            </a:r>
            <a:endParaRPr lang="pl-PL" sz="1200" b="1" dirty="0"/>
          </a:p>
          <a:p>
            <a:pPr marL="0" indent="0">
              <a:buNone/>
            </a:pPr>
            <a:r>
              <a:rPr lang="en-GB" sz="1200" b="1" dirty="0" smtClean="0"/>
              <a:t>Tel</a:t>
            </a:r>
            <a:r>
              <a:rPr lang="en-GB" sz="1200" b="1" dirty="0"/>
              <a:t>.: +48 77 </a:t>
            </a:r>
            <a:r>
              <a:rPr lang="en-GB" sz="1200" b="1" dirty="0" smtClean="0"/>
              <a:t>4380380</a:t>
            </a:r>
            <a:endParaRPr lang="pl-PL" sz="1200" b="1" dirty="0" smtClean="0"/>
          </a:p>
          <a:p>
            <a:pPr marL="0" indent="0">
              <a:buNone/>
            </a:pPr>
            <a:r>
              <a:rPr lang="en-GB" sz="1200" b="1" dirty="0" smtClean="0"/>
              <a:t>Fax: +48 77 4380381</a:t>
            </a:r>
            <a:endParaRPr lang="pl-PL" sz="1200" b="1" dirty="0" smtClean="0"/>
          </a:p>
          <a:p>
            <a:pPr marL="0" indent="0">
              <a:buNone/>
            </a:pPr>
            <a:endParaRPr lang="pl-PL" sz="1200" b="1" dirty="0"/>
          </a:p>
          <a:p>
            <a:pPr marL="0" indent="0">
              <a:buNone/>
            </a:pPr>
            <a:r>
              <a:rPr lang="pl-PL" sz="1200" b="1" dirty="0" smtClean="0">
                <a:hlinkClick r:id="rId3"/>
              </a:rPr>
              <a:t>www.europradziad.pl</a:t>
            </a:r>
            <a:r>
              <a:rPr lang="pl-PL" sz="1200" b="1" dirty="0" smtClean="0"/>
              <a:t> </a:t>
            </a:r>
            <a:endParaRPr lang="pl-PL" sz="1200" b="1" dirty="0"/>
          </a:p>
          <a:p>
            <a:pPr marL="0" indent="0">
              <a:buNone/>
            </a:pPr>
            <a:r>
              <a:rPr lang="pl-PL" sz="1200" b="1" dirty="0" smtClean="0">
                <a:hlinkClick r:id="rId4"/>
              </a:rPr>
              <a:t>www.facebook.com/Euroregion-Pradziad</a:t>
            </a:r>
            <a:r>
              <a:rPr lang="pl-PL" sz="1200" b="1" dirty="0" smtClean="0"/>
              <a:t> </a:t>
            </a:r>
            <a:endParaRPr lang="pl-PL" sz="1200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0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pl-PL" b="1" dirty="0">
                <a:solidFill>
                  <a:srgbClr val="000000"/>
                </a:solidFill>
              </a:rPr>
              <a:t>Mikroprojekt indywidualny</a:t>
            </a:r>
            <a:r>
              <a:rPr lang="cs-CZ" b="1" kern="0" dirty="0">
                <a:solidFill>
                  <a:srgbClr val="000000"/>
                </a:solidFill>
              </a:rPr>
              <a:t> (Typ C)</a:t>
            </a:r>
            <a:r>
              <a:rPr lang="pl-PL" b="1" kern="0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–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prstClr val="black"/>
                </a:solidFill>
              </a:rPr>
              <a:t>składany tylko przez jednego partnera. Partner z drugiej strony granicy uczestniczy w tym projekcie po podpisaniu deklaracji partnerstwa i nie ponosi żadnych kosztów. Jest to mikroprojekt zupełnie lub w większej części realizowany jedynie po jednej stronie granicy. Jednak także i te mikroprojekty muszą mieć jasno przedstawiony efekt transgraniczny i wyraźnie określoną funkcję partnera zagranicznego w przygotowaniu i realizacji projektu.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55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KWALIFIKOWALNI WNIOSKODAWCY,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kto może składać wniosek do euroregionu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l-PL" sz="2200" b="1" dirty="0" smtClean="0">
              <a:solidFill>
                <a:srgbClr val="FF000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 smtClean="0">
                <a:solidFill>
                  <a:prstClr val="black"/>
                </a:solidFill>
              </a:rPr>
              <a:t>I</a:t>
            </a:r>
            <a:r>
              <a:rPr lang="pl-PL" dirty="0">
                <a:solidFill>
                  <a:prstClr val="black"/>
                </a:solidFill>
              </a:rPr>
              <a:t>. Instytucja państwowa (rządowa), regionalna lub lokalna (samorządowa) lub stowarzyszenie takich instytucji – podmioty: 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solidFill>
                  <a:prstClr val="black"/>
                </a:solidFill>
              </a:rPr>
              <a:t>posiadające osobowość prawną zgodnie z obowiązującym prawem krajowym;</a:t>
            </a:r>
          </a:p>
          <a:p>
            <a:pPr lvl="0" algn="just">
              <a:spcBef>
                <a:spcPts val="0"/>
              </a:spcBef>
            </a:pPr>
            <a:r>
              <a:rPr lang="pl-PL" dirty="0">
                <a:solidFill>
                  <a:prstClr val="black"/>
                </a:solidFill>
              </a:rPr>
              <a:t>nieposiadające osobowości prawnej: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>
                <a:solidFill>
                  <a:prstClr val="black"/>
                </a:solidFill>
              </a:rPr>
              <a:t>którym jednostka nadrzędna (posiadająca osobowość prawną) udzieli pełnomocnictwa i która przejmie odpowiedzialność finansową za realizowany projekt;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dirty="0">
                <a:solidFill>
                  <a:prstClr val="black"/>
                </a:solidFill>
              </a:rPr>
              <a:t>w imieniu których jednostka nadrzędna będzie wnioskowała o dofinansowanie (wraz z określeniem, który podmiot będzie realizował projekt).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8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877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99792" y="6309320"/>
            <a:ext cx="4056851" cy="365125"/>
          </a:xfrm>
        </p:spPr>
        <p:txBody>
          <a:bodyPr/>
          <a:lstStyle/>
          <a:p>
            <a:pPr algn="ctr"/>
            <a:r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Interreg V-A Republika Czeska - Polska</a:t>
            </a: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KWALIFIKOWALNI WNIOSKODAWCY,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kto może składać wniosek do euroregionu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pl-PL" sz="1800" b="1" dirty="0" smtClean="0">
              <a:solidFill>
                <a:srgbClr val="FF0000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2000" dirty="0">
                <a:solidFill>
                  <a:prstClr val="black"/>
                </a:solidFill>
              </a:rPr>
              <a:t>II. Instytucja ustanowiona zgodnie z prawem publicznym lub           prywatnym dla konkretnego celu zaspokajania potrzeb w interesie ogólnym, nieposiadająca charakteru przemysłowego lub handlowego oraz posiadająca osobowość prawną oraz finansowana w głównej części przez państwo, instytucje regionalne lub lokalne lub inne organy zarządzane prawem publicznym lub których zarząd podlega nadzorowi przez te organy lub posiadające radę administracyjną, zarządzającą lub nadzorczą, z której więcej niż połowa członków jest wyznaczana przez państwo, władze regionalne lub lokalne lub inne organy zarządzane prawem publicznym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2000" dirty="0">
                <a:solidFill>
                  <a:prstClr val="black"/>
                </a:solidFill>
              </a:rPr>
              <a:t>III. Organizacja pozarządowa (w rozumieniu ustawy o działalności pożytku publicznego i o wolontariacie) posiadająca osobowość prawną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2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4600</TotalTime>
  <Words>5140</Words>
  <Application>Microsoft Office PowerPoint</Application>
  <PresentationFormat>Pokaz na ekranie (4:3)</PresentationFormat>
  <Paragraphs>656</Paragraphs>
  <Slides>67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67</vt:i4>
      </vt:variant>
    </vt:vector>
  </HeadingPairs>
  <TitlesOfParts>
    <vt:vector size="68" baseType="lpstr">
      <vt:lpstr>Exekutivní</vt:lpstr>
      <vt:lpstr>             Fundusz Mikroprojektów  w Euroregionie Pradziad      Interreg V-A  Republika Czeska – Polska   Stowarzyszenie Gmin Polskich Euroregionu Pradziad  Opole – 6 luty 2017  </vt:lpstr>
      <vt:lpstr>FUNDUSZ MIKROPROJEKTÓW  W EUROREGIONIE PRADZIAD</vt:lpstr>
      <vt:lpstr>FUNDUSZ MIKROPROJEKTÓW  W EUROREGIONIE PRADZIAD</vt:lpstr>
      <vt:lpstr>MAPA OBSZARU WSPARCIA </vt:lpstr>
      <vt:lpstr> </vt:lpstr>
      <vt:lpstr> </vt:lpstr>
      <vt:lpstr> </vt:lpstr>
      <vt:lpstr> </vt:lpstr>
      <vt:lpstr>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WYSOKOŚĆ DOFINANSOWANIA  MIKROPROJEKTÓW</vt:lpstr>
      <vt:lpstr>Prezentacja programu PowerPoint</vt:lpstr>
      <vt:lpstr>Prezentacja programu PowerPoint</vt:lpstr>
      <vt:lpstr>Prezentacja programu PowerPoint</vt:lpstr>
      <vt:lpstr>FUNDUSZ MIKROPROJEKTÓW  W EUROREGIONIE PRADZIAD</vt:lpstr>
      <vt:lpstr>Cztery kryteria współpracy</vt:lpstr>
      <vt:lpstr>Prezentacja programu PowerPoint</vt:lpstr>
      <vt:lpstr>KWALIFIKOWALNOŚĆ WYDATKÓW</vt:lpstr>
      <vt:lpstr>JAK PRZYGOTOWAĆ  WNIOSEK PROJEKTOWY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KATEGORIE WYDATKÓW</vt:lpstr>
      <vt:lpstr>SPOSOBY WYKAZYWANIA WYDATKÓW </vt:lpstr>
      <vt:lpstr>Prezentacja programu PowerPoint</vt:lpstr>
      <vt:lpstr>SPOSOBY WYKAZYWANIA WYDATKÓW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  </vt:lpstr>
      <vt:lpstr>FUNDUSZ MIKROPROJEKTÓW  W EUROREGIONIE PRADZIAD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mgardyan</cp:lastModifiedBy>
  <cp:revision>337</cp:revision>
  <cp:lastPrinted>2017-02-06T07:08:33Z</cp:lastPrinted>
  <dcterms:created xsi:type="dcterms:W3CDTF">2015-07-27T08:43:00Z</dcterms:created>
  <dcterms:modified xsi:type="dcterms:W3CDTF">2017-02-06T07:08:54Z</dcterms:modified>
</cp:coreProperties>
</file>